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notesSlides/notesSlide36.xml" ContentType="application/vnd.openxmlformats-officedocument.presentationml.notesSlide+xml"/>
  <Override PartName="/ppt/tags/tag53.xml" ContentType="application/vnd.openxmlformats-officedocument.presentationml.tags+xml"/>
  <Override PartName="/ppt/notesSlides/notesSlide37.xml" ContentType="application/vnd.openxmlformats-officedocument.presentationml.notesSlide+xml"/>
  <Override PartName="/ppt/tags/tag54.xml" ContentType="application/vnd.openxmlformats-officedocument.presentationml.tags+xml"/>
  <Override PartName="/ppt/notesSlides/notesSlide38.xml" ContentType="application/vnd.openxmlformats-officedocument.presentationml.notesSlide+xml"/>
  <Override PartName="/ppt/tags/tag55.xml" ContentType="application/vnd.openxmlformats-officedocument.presentationml.tags+xml"/>
  <Override PartName="/ppt/notesSlides/notesSlide39.xml" ContentType="application/vnd.openxmlformats-officedocument.presentationml.notesSlide+xml"/>
  <Override PartName="/ppt/tags/tag56.xml" ContentType="application/vnd.openxmlformats-officedocument.presentationml.tags+xml"/>
  <Override PartName="/ppt/notesSlides/notesSlide4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notesSlides/notesSlide42.xml" ContentType="application/vnd.openxmlformats-officedocument.presentationml.notesSlide+xml"/>
  <Override PartName="/ppt/tags/tag92.xml" ContentType="application/vnd.openxmlformats-officedocument.presentationml.tags+xml"/>
  <Override PartName="/ppt/notesSlides/notesSlide43.xml" ContentType="application/vnd.openxmlformats-officedocument.presentationml.notesSlide+xml"/>
  <Override PartName="/ppt/tags/tag93.xml" ContentType="application/vnd.openxmlformats-officedocument.presentationml.tags+xml"/>
  <Override PartName="/ppt/notesSlides/notesSlide44.xml" ContentType="application/vnd.openxmlformats-officedocument.presentationml.notesSlide+xml"/>
  <Override PartName="/ppt/tags/tag94.xml" ContentType="application/vnd.openxmlformats-officedocument.presentationml.tags+xml"/>
  <Override PartName="/ppt/notesSlides/notesSlide4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46.xml" ContentType="application/vnd.openxmlformats-officedocument.presentationml.notesSlide+xml"/>
  <Override PartName="/ppt/tags/tag105.xml" ContentType="application/vnd.openxmlformats-officedocument.presentationml.tags+xml"/>
  <Override PartName="/ppt/notesSlides/notesSlide47.xml" ContentType="application/vnd.openxmlformats-officedocument.presentationml.notesSlide+xml"/>
  <Override PartName="/ppt/tags/tag106.xml" ContentType="application/vnd.openxmlformats-officedocument.presentationml.tags+xml"/>
  <Override PartName="/ppt/notesSlides/notesSlide48.xml" ContentType="application/vnd.openxmlformats-officedocument.presentationml.notesSlide+xml"/>
  <Override PartName="/ppt/tags/tag107.xml" ContentType="application/vnd.openxmlformats-officedocument.presentationml.tags+xml"/>
  <Override PartName="/ppt/notesSlides/notesSlide49.xml" ContentType="application/vnd.openxmlformats-officedocument.presentationml.notesSlide+xml"/>
  <Override PartName="/ppt/tags/tag108.xml" ContentType="application/vnd.openxmlformats-officedocument.presentationml.tags+xml"/>
  <Override PartName="/ppt/notesSlides/notesSlide50.xml" ContentType="application/vnd.openxmlformats-officedocument.presentationml.notesSlide+xml"/>
  <Override PartName="/ppt/tags/tag109.xml" ContentType="application/vnd.openxmlformats-officedocument.presentationml.tags+xml"/>
  <Override PartName="/ppt/notesSlides/notesSlide51.xml" ContentType="application/vnd.openxmlformats-officedocument.presentationml.notesSlide+xml"/>
  <Override PartName="/ppt/tags/tag110.xml" ContentType="application/vnd.openxmlformats-officedocument.presentationml.tags+xml"/>
  <Override PartName="/ppt/notesSlides/notesSlide5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53.xml" ContentType="application/vnd.openxmlformats-officedocument.presentationml.notesSlide+xml"/>
  <Override PartName="/ppt/tags/tag141.xml" ContentType="application/vnd.openxmlformats-officedocument.presentationml.tags+xml"/>
  <Override PartName="/ppt/notesSlides/notesSlide54.xml" ContentType="application/vnd.openxmlformats-officedocument.presentationml.notesSlide+xml"/>
  <Override PartName="/ppt/tags/tag142.xml" ContentType="application/vnd.openxmlformats-officedocument.presentationml.tags+xml"/>
  <Override PartName="/ppt/notesSlides/notesSlide55.xml" ContentType="application/vnd.openxmlformats-officedocument.presentationml.notesSlide+xml"/>
  <Override PartName="/ppt/tags/tag143.xml" ContentType="application/vnd.openxmlformats-officedocument.presentationml.tags+xml"/>
  <Override PartName="/ppt/notesSlides/notesSlide56.xml" ContentType="application/vnd.openxmlformats-officedocument.presentationml.notesSlide+xml"/>
  <Override PartName="/ppt/tags/tag144.xml" ContentType="application/vnd.openxmlformats-officedocument.presentationml.tags+xml"/>
  <Override PartName="/ppt/notesSlides/notesSlide57.xml" ContentType="application/vnd.openxmlformats-officedocument.presentationml.notesSlide+xml"/>
  <Override PartName="/ppt/tags/tag145.xml" ContentType="application/vnd.openxmlformats-officedocument.presentationml.tags+xml"/>
  <Override PartName="/ppt/notesSlides/notesSlide58.xml" ContentType="application/vnd.openxmlformats-officedocument.presentationml.notesSlide+xml"/>
  <Override PartName="/ppt/tags/tag14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58" r:id="rId3"/>
    <p:sldMasterId id="2147483660" r:id="rId4"/>
    <p:sldMasterId id="2147483662" r:id="rId5"/>
    <p:sldMasterId id="2147483674" r:id="rId6"/>
    <p:sldMasterId id="2147483678" r:id="rId7"/>
  </p:sldMasterIdLst>
  <p:notesMasterIdLst>
    <p:notesMasterId r:id="rId75"/>
  </p:notesMasterIdLst>
  <p:handoutMasterIdLst>
    <p:handoutMasterId r:id="rId76"/>
  </p:handoutMasterIdLst>
  <p:sldIdLst>
    <p:sldId id="261" r:id="rId8"/>
    <p:sldId id="4710" r:id="rId9"/>
    <p:sldId id="4583" r:id="rId10"/>
    <p:sldId id="4586" r:id="rId11"/>
    <p:sldId id="263" r:id="rId12"/>
    <p:sldId id="4690" r:id="rId13"/>
    <p:sldId id="4736" r:id="rId14"/>
    <p:sldId id="4711" r:id="rId15"/>
    <p:sldId id="4712" r:id="rId16"/>
    <p:sldId id="4713" r:id="rId17"/>
    <p:sldId id="4691" r:id="rId18"/>
    <p:sldId id="4751" r:id="rId19"/>
    <p:sldId id="4752" r:id="rId20"/>
    <p:sldId id="4753" r:id="rId21"/>
    <p:sldId id="4754" r:id="rId22"/>
    <p:sldId id="4755" r:id="rId23"/>
    <p:sldId id="4750" r:id="rId24"/>
    <p:sldId id="4714" r:id="rId25"/>
    <p:sldId id="4715" r:id="rId26"/>
    <p:sldId id="4718" r:id="rId27"/>
    <p:sldId id="4716" r:id="rId28"/>
    <p:sldId id="4717" r:id="rId29"/>
    <p:sldId id="4719" r:id="rId30"/>
    <p:sldId id="4692" r:id="rId31"/>
    <p:sldId id="4721" r:id="rId32"/>
    <p:sldId id="4722" r:id="rId33"/>
    <p:sldId id="4723" r:id="rId34"/>
    <p:sldId id="4724" r:id="rId35"/>
    <p:sldId id="4720" r:id="rId36"/>
    <p:sldId id="4747" r:id="rId37"/>
    <p:sldId id="4693" r:id="rId38"/>
    <p:sldId id="4694" r:id="rId39"/>
    <p:sldId id="4726" r:id="rId40"/>
    <p:sldId id="4725" r:id="rId41"/>
    <p:sldId id="4727" r:id="rId42"/>
    <p:sldId id="4728" r:id="rId43"/>
    <p:sldId id="4729" r:id="rId44"/>
    <p:sldId id="4730" r:id="rId45"/>
    <p:sldId id="4731" r:id="rId46"/>
    <p:sldId id="4732" r:id="rId47"/>
    <p:sldId id="4733" r:id="rId48"/>
    <p:sldId id="4734" r:id="rId49"/>
    <p:sldId id="4745" r:id="rId50"/>
    <p:sldId id="4746" r:id="rId51"/>
    <p:sldId id="4587" r:id="rId52"/>
    <p:sldId id="4625" r:id="rId53"/>
    <p:sldId id="4735" r:id="rId54"/>
    <p:sldId id="4698" r:id="rId55"/>
    <p:sldId id="4744" r:id="rId56"/>
    <p:sldId id="4737" r:id="rId57"/>
    <p:sldId id="4700" r:id="rId58"/>
    <p:sldId id="4738" r:id="rId59"/>
    <p:sldId id="4739" r:id="rId60"/>
    <p:sldId id="4740" r:id="rId61"/>
    <p:sldId id="4741" r:id="rId62"/>
    <p:sldId id="4742" r:id="rId63"/>
    <p:sldId id="4743" r:id="rId64"/>
    <p:sldId id="4748" r:id="rId65"/>
    <p:sldId id="4749" r:id="rId66"/>
    <p:sldId id="4588" r:id="rId67"/>
    <p:sldId id="4642" r:id="rId68"/>
    <p:sldId id="4704" r:id="rId69"/>
    <p:sldId id="4705" r:id="rId70"/>
    <p:sldId id="4706" r:id="rId71"/>
    <p:sldId id="4707" r:id="rId72"/>
    <p:sldId id="4708" r:id="rId73"/>
    <p:sldId id="4585" r:id="rId74"/>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74">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l"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1223"/>
    <a:srgbClr val="AE282F"/>
    <a:srgbClr val="ECCDCF"/>
    <a:srgbClr val="DBA1A4"/>
    <a:srgbClr val="C6686D"/>
    <a:srgbClr val="C86E72"/>
    <a:srgbClr val="CB2F36"/>
    <a:srgbClr val="D6D6D6"/>
    <a:srgbClr val="C6C6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89" autoAdjust="0"/>
    <p:restoredTop sz="94660"/>
  </p:normalViewPr>
  <p:slideViewPr>
    <p:cSldViewPr snapToGrid="0" showGuides="1">
      <p:cViewPr varScale="1">
        <p:scale>
          <a:sx n="87" d="100"/>
          <a:sy n="87" d="100"/>
        </p:scale>
        <p:origin x="60" y="195"/>
      </p:cViewPr>
      <p:guideLst>
        <p:guide pos="7174"/>
        <p:guide orient="horz" pos="2160"/>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52" d="100"/>
          <a:sy n="52" d="100"/>
        </p:scale>
        <p:origin x="201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6C9BBE-BE2D-4917-B81D-3FEF81E47EF6}" type="doc">
      <dgm:prSet loTypeId="urn:microsoft.com/office/officeart/2005/8/layout/venn2" loCatId="relationship" qsTypeId="urn:microsoft.com/office/officeart/2005/8/quickstyle/simple1" qsCatId="simple" csTypeId="urn:microsoft.com/office/officeart/2005/8/colors/accent1_3" csCatId="accent1" phldr="1"/>
      <dgm:spPr/>
      <dgm:t>
        <a:bodyPr/>
        <a:lstStyle/>
        <a:p>
          <a:endParaRPr lang="zh-CN" altLang="en-US"/>
        </a:p>
      </dgm:t>
    </dgm:pt>
    <dgm:pt modelId="{A7B7FB0A-F2F0-450E-8549-194DC409F500}">
      <dgm:prSet phldrT="[文本]" custT="1"/>
      <dgm:spPr/>
      <dgm:t>
        <a:bodyPr/>
        <a:lstStyle/>
        <a:p>
          <a:r>
            <a:rPr lang="zh-CN" altLang="en-US" sz="2000" b="1" dirty="0"/>
            <a:t>人工智能</a:t>
          </a:r>
        </a:p>
      </dgm:t>
    </dgm:pt>
    <dgm:pt modelId="{114578FF-6E70-4800-B573-3236C30EAE53}" type="parTrans" cxnId="{5C995810-A4FA-4024-A63C-9388EDF48EF0}">
      <dgm:prSet/>
      <dgm:spPr/>
      <dgm:t>
        <a:bodyPr/>
        <a:lstStyle/>
        <a:p>
          <a:endParaRPr lang="zh-CN" altLang="en-US" sz="2400" b="1"/>
        </a:p>
      </dgm:t>
    </dgm:pt>
    <dgm:pt modelId="{B19D524B-82D3-4767-B0B7-9FB4535CF1C7}" type="sibTrans" cxnId="{5C995810-A4FA-4024-A63C-9388EDF48EF0}">
      <dgm:prSet/>
      <dgm:spPr/>
      <dgm:t>
        <a:bodyPr/>
        <a:lstStyle/>
        <a:p>
          <a:endParaRPr lang="zh-CN" altLang="en-US" sz="2400" b="1"/>
        </a:p>
      </dgm:t>
    </dgm:pt>
    <dgm:pt modelId="{60234874-D0DC-419F-A232-4BC610C1F782}">
      <dgm:prSet phldrT="[文本]" custT="1"/>
      <dgm:spPr/>
      <dgm:t>
        <a:bodyPr/>
        <a:lstStyle/>
        <a:p>
          <a:r>
            <a:rPr lang="zh-CN" altLang="en-US" sz="2000" b="1" dirty="0"/>
            <a:t>机器学习</a:t>
          </a:r>
        </a:p>
      </dgm:t>
    </dgm:pt>
    <dgm:pt modelId="{4B19CB5E-E011-480E-BD92-EFCAA9BEC041}" type="parTrans" cxnId="{A2F0D436-57E7-435C-9406-8DE55E6C121E}">
      <dgm:prSet/>
      <dgm:spPr/>
      <dgm:t>
        <a:bodyPr/>
        <a:lstStyle/>
        <a:p>
          <a:endParaRPr lang="zh-CN" altLang="en-US" sz="2400" b="1"/>
        </a:p>
      </dgm:t>
    </dgm:pt>
    <dgm:pt modelId="{079B3D9F-1B3B-4CA3-B57D-F56F61871F32}" type="sibTrans" cxnId="{A2F0D436-57E7-435C-9406-8DE55E6C121E}">
      <dgm:prSet/>
      <dgm:spPr/>
      <dgm:t>
        <a:bodyPr/>
        <a:lstStyle/>
        <a:p>
          <a:endParaRPr lang="zh-CN" altLang="en-US" sz="2400" b="1"/>
        </a:p>
      </dgm:t>
    </dgm:pt>
    <dgm:pt modelId="{219CA906-5CDF-4590-8757-9E5547FAA396}">
      <dgm:prSet phldrT="[文本]" custT="1"/>
      <dgm:spPr/>
      <dgm:t>
        <a:bodyPr/>
        <a:lstStyle/>
        <a:p>
          <a:r>
            <a:rPr lang="zh-CN" altLang="en-US" sz="2000" b="1" dirty="0"/>
            <a:t>深度学习强化学习</a:t>
          </a:r>
        </a:p>
      </dgm:t>
    </dgm:pt>
    <dgm:pt modelId="{4C567D8D-6C1B-40F7-8046-8868CF35F2DD}" type="sibTrans" cxnId="{99241C3D-9C0C-498D-B41D-0FA86CAAFB84}">
      <dgm:prSet/>
      <dgm:spPr/>
      <dgm:t>
        <a:bodyPr/>
        <a:lstStyle/>
        <a:p>
          <a:endParaRPr lang="zh-CN" altLang="en-US" sz="2400" b="1"/>
        </a:p>
      </dgm:t>
    </dgm:pt>
    <dgm:pt modelId="{0C9D42FB-0F79-407A-8000-BB1577036BB1}" type="parTrans" cxnId="{99241C3D-9C0C-498D-B41D-0FA86CAAFB84}">
      <dgm:prSet/>
      <dgm:spPr/>
      <dgm:t>
        <a:bodyPr/>
        <a:lstStyle/>
        <a:p>
          <a:endParaRPr lang="zh-CN" altLang="en-US" sz="2400" b="1"/>
        </a:p>
      </dgm:t>
    </dgm:pt>
    <dgm:pt modelId="{D3C9DB81-D54B-4724-84D8-18898E7BBEF4}" type="pres">
      <dgm:prSet presAssocID="{896C9BBE-BE2D-4917-B81D-3FEF81E47EF6}" presName="Name0" presStyleCnt="0">
        <dgm:presLayoutVars>
          <dgm:chMax val="7"/>
          <dgm:resizeHandles val="exact"/>
        </dgm:presLayoutVars>
      </dgm:prSet>
      <dgm:spPr/>
    </dgm:pt>
    <dgm:pt modelId="{E17F1E46-0D48-40C3-AF67-3BD9E61C63D6}" type="pres">
      <dgm:prSet presAssocID="{896C9BBE-BE2D-4917-B81D-3FEF81E47EF6}" presName="comp1" presStyleCnt="0"/>
      <dgm:spPr/>
    </dgm:pt>
    <dgm:pt modelId="{B853C698-2C05-4878-8E7B-A91E4D202C00}" type="pres">
      <dgm:prSet presAssocID="{896C9BBE-BE2D-4917-B81D-3FEF81E47EF6}" presName="circle1" presStyleLbl="node1" presStyleIdx="0" presStyleCnt="3"/>
      <dgm:spPr/>
    </dgm:pt>
    <dgm:pt modelId="{523FFAD4-BCDD-462A-8E4E-DE1DDEC91A3D}" type="pres">
      <dgm:prSet presAssocID="{896C9BBE-BE2D-4917-B81D-3FEF81E47EF6}" presName="c1text" presStyleLbl="node1" presStyleIdx="0" presStyleCnt="3">
        <dgm:presLayoutVars>
          <dgm:bulletEnabled val="1"/>
        </dgm:presLayoutVars>
      </dgm:prSet>
      <dgm:spPr/>
    </dgm:pt>
    <dgm:pt modelId="{0128F15C-F352-4173-A66F-6B96F52319BF}" type="pres">
      <dgm:prSet presAssocID="{896C9BBE-BE2D-4917-B81D-3FEF81E47EF6}" presName="comp2" presStyleCnt="0"/>
      <dgm:spPr/>
    </dgm:pt>
    <dgm:pt modelId="{2C336B54-339B-415D-AB72-C37D000A4F9D}" type="pres">
      <dgm:prSet presAssocID="{896C9BBE-BE2D-4917-B81D-3FEF81E47EF6}" presName="circle2" presStyleLbl="node1" presStyleIdx="1" presStyleCnt="3"/>
      <dgm:spPr/>
    </dgm:pt>
    <dgm:pt modelId="{CFEC2568-AAC7-44E8-8EB9-7D09E6702337}" type="pres">
      <dgm:prSet presAssocID="{896C9BBE-BE2D-4917-B81D-3FEF81E47EF6}" presName="c2text" presStyleLbl="node1" presStyleIdx="1" presStyleCnt="3">
        <dgm:presLayoutVars>
          <dgm:bulletEnabled val="1"/>
        </dgm:presLayoutVars>
      </dgm:prSet>
      <dgm:spPr/>
    </dgm:pt>
    <dgm:pt modelId="{5CE7AB00-9252-437F-9423-DB5A25A34E66}" type="pres">
      <dgm:prSet presAssocID="{896C9BBE-BE2D-4917-B81D-3FEF81E47EF6}" presName="comp3" presStyleCnt="0"/>
      <dgm:spPr/>
    </dgm:pt>
    <dgm:pt modelId="{AB2087E0-C31C-4A0F-80E6-DD5BE0C097F0}" type="pres">
      <dgm:prSet presAssocID="{896C9BBE-BE2D-4917-B81D-3FEF81E47EF6}" presName="circle3" presStyleLbl="node1" presStyleIdx="2" presStyleCnt="3" custScaleX="88631" custScaleY="86763" custLinFactNeighborX="0" custLinFactNeighborY="6985"/>
      <dgm:spPr/>
    </dgm:pt>
    <dgm:pt modelId="{7150CB66-D697-4BE3-A13A-E2D7F6EA331C}" type="pres">
      <dgm:prSet presAssocID="{896C9BBE-BE2D-4917-B81D-3FEF81E47EF6}" presName="c3text" presStyleLbl="node1" presStyleIdx="2" presStyleCnt="3">
        <dgm:presLayoutVars>
          <dgm:bulletEnabled val="1"/>
        </dgm:presLayoutVars>
      </dgm:prSet>
      <dgm:spPr/>
    </dgm:pt>
  </dgm:ptLst>
  <dgm:cxnLst>
    <dgm:cxn modelId="{2912CF0F-8494-484B-AE84-1BED3091695F}" type="presOf" srcId="{896C9BBE-BE2D-4917-B81D-3FEF81E47EF6}" destId="{D3C9DB81-D54B-4724-84D8-18898E7BBEF4}" srcOrd="0" destOrd="0" presId="urn:microsoft.com/office/officeart/2005/8/layout/venn2"/>
    <dgm:cxn modelId="{5C995810-A4FA-4024-A63C-9388EDF48EF0}" srcId="{896C9BBE-BE2D-4917-B81D-3FEF81E47EF6}" destId="{A7B7FB0A-F2F0-450E-8549-194DC409F500}" srcOrd="0" destOrd="0" parTransId="{114578FF-6E70-4800-B573-3236C30EAE53}" sibTransId="{B19D524B-82D3-4767-B0B7-9FB4535CF1C7}"/>
    <dgm:cxn modelId="{AF79FF29-A5E9-4162-B8FB-B2E1AF3841B9}" type="presOf" srcId="{60234874-D0DC-419F-A232-4BC610C1F782}" destId="{CFEC2568-AAC7-44E8-8EB9-7D09E6702337}" srcOrd="1" destOrd="0" presId="urn:microsoft.com/office/officeart/2005/8/layout/venn2"/>
    <dgm:cxn modelId="{A2F0D436-57E7-435C-9406-8DE55E6C121E}" srcId="{896C9BBE-BE2D-4917-B81D-3FEF81E47EF6}" destId="{60234874-D0DC-419F-A232-4BC610C1F782}" srcOrd="1" destOrd="0" parTransId="{4B19CB5E-E011-480E-BD92-EFCAA9BEC041}" sibTransId="{079B3D9F-1B3B-4CA3-B57D-F56F61871F32}"/>
    <dgm:cxn modelId="{99241C3D-9C0C-498D-B41D-0FA86CAAFB84}" srcId="{896C9BBE-BE2D-4917-B81D-3FEF81E47EF6}" destId="{219CA906-5CDF-4590-8757-9E5547FAA396}" srcOrd="2" destOrd="0" parTransId="{0C9D42FB-0F79-407A-8000-BB1577036BB1}" sibTransId="{4C567D8D-6C1B-40F7-8046-8868CF35F2DD}"/>
    <dgm:cxn modelId="{50AB8246-2AF9-43CA-A1BE-030D41D5D38F}" type="presOf" srcId="{A7B7FB0A-F2F0-450E-8549-194DC409F500}" destId="{523FFAD4-BCDD-462A-8E4E-DE1DDEC91A3D}" srcOrd="1" destOrd="0" presId="urn:microsoft.com/office/officeart/2005/8/layout/venn2"/>
    <dgm:cxn modelId="{A3BFB7A5-2409-4E28-B653-0467A92E3C17}" type="presOf" srcId="{219CA906-5CDF-4590-8757-9E5547FAA396}" destId="{AB2087E0-C31C-4A0F-80E6-DD5BE0C097F0}" srcOrd="0" destOrd="0" presId="urn:microsoft.com/office/officeart/2005/8/layout/venn2"/>
    <dgm:cxn modelId="{87CCE2BA-535B-435C-91FB-989C5D206278}" type="presOf" srcId="{219CA906-5CDF-4590-8757-9E5547FAA396}" destId="{7150CB66-D697-4BE3-A13A-E2D7F6EA331C}" srcOrd="1" destOrd="0" presId="urn:microsoft.com/office/officeart/2005/8/layout/venn2"/>
    <dgm:cxn modelId="{2A8E5EC5-2B38-48F8-8823-127F6F1F82FD}" type="presOf" srcId="{60234874-D0DC-419F-A232-4BC610C1F782}" destId="{2C336B54-339B-415D-AB72-C37D000A4F9D}" srcOrd="0" destOrd="0" presId="urn:microsoft.com/office/officeart/2005/8/layout/venn2"/>
    <dgm:cxn modelId="{3E55B1C6-4BA4-4FFA-8351-EE128E74CF4B}" type="presOf" srcId="{A7B7FB0A-F2F0-450E-8549-194DC409F500}" destId="{B853C698-2C05-4878-8E7B-A91E4D202C00}" srcOrd="0" destOrd="0" presId="urn:microsoft.com/office/officeart/2005/8/layout/venn2"/>
    <dgm:cxn modelId="{31AF56DA-A6A6-4C92-8343-BFF24871870F}" type="presParOf" srcId="{D3C9DB81-D54B-4724-84D8-18898E7BBEF4}" destId="{E17F1E46-0D48-40C3-AF67-3BD9E61C63D6}" srcOrd="0" destOrd="0" presId="urn:microsoft.com/office/officeart/2005/8/layout/venn2"/>
    <dgm:cxn modelId="{3F5CA65A-ADA2-4B0B-8F32-843836B990BF}" type="presParOf" srcId="{E17F1E46-0D48-40C3-AF67-3BD9E61C63D6}" destId="{B853C698-2C05-4878-8E7B-A91E4D202C00}" srcOrd="0" destOrd="0" presId="urn:microsoft.com/office/officeart/2005/8/layout/venn2"/>
    <dgm:cxn modelId="{3E42080E-65EF-4C2E-97AA-8EFDDDAF3DCB}" type="presParOf" srcId="{E17F1E46-0D48-40C3-AF67-3BD9E61C63D6}" destId="{523FFAD4-BCDD-462A-8E4E-DE1DDEC91A3D}" srcOrd="1" destOrd="0" presId="urn:microsoft.com/office/officeart/2005/8/layout/venn2"/>
    <dgm:cxn modelId="{78ECA56A-AAD6-4BAE-83E6-74403179B475}" type="presParOf" srcId="{D3C9DB81-D54B-4724-84D8-18898E7BBEF4}" destId="{0128F15C-F352-4173-A66F-6B96F52319BF}" srcOrd="1" destOrd="0" presId="urn:microsoft.com/office/officeart/2005/8/layout/venn2"/>
    <dgm:cxn modelId="{89426E28-2439-402B-A349-88DC9BAD5748}" type="presParOf" srcId="{0128F15C-F352-4173-A66F-6B96F52319BF}" destId="{2C336B54-339B-415D-AB72-C37D000A4F9D}" srcOrd="0" destOrd="0" presId="urn:microsoft.com/office/officeart/2005/8/layout/venn2"/>
    <dgm:cxn modelId="{CED93E99-3F7D-4B36-A684-6A9405865E11}" type="presParOf" srcId="{0128F15C-F352-4173-A66F-6B96F52319BF}" destId="{CFEC2568-AAC7-44E8-8EB9-7D09E6702337}" srcOrd="1" destOrd="0" presId="urn:microsoft.com/office/officeart/2005/8/layout/venn2"/>
    <dgm:cxn modelId="{B461B5F3-8BD8-4EDB-9B2D-DC83CF03E25C}" type="presParOf" srcId="{D3C9DB81-D54B-4724-84D8-18898E7BBEF4}" destId="{5CE7AB00-9252-437F-9423-DB5A25A34E66}" srcOrd="2" destOrd="0" presId="urn:microsoft.com/office/officeart/2005/8/layout/venn2"/>
    <dgm:cxn modelId="{CCEBE1B0-3E32-461C-AF23-AF4F858EB1A6}" type="presParOf" srcId="{5CE7AB00-9252-437F-9423-DB5A25A34E66}" destId="{AB2087E0-C31C-4A0F-80E6-DD5BE0C097F0}" srcOrd="0" destOrd="0" presId="urn:microsoft.com/office/officeart/2005/8/layout/venn2"/>
    <dgm:cxn modelId="{1449F535-DF33-427A-9D13-94B78B3E00D7}" type="presParOf" srcId="{5CE7AB00-9252-437F-9423-DB5A25A34E66}" destId="{7150CB66-D697-4BE3-A13A-E2D7F6EA331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AFE343-FBEF-446F-B62D-31773B3A57A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EAE345AB-AB65-446B-A841-A8CA56D6C7BB}">
      <dgm:prSet phldrT="[文本]"/>
      <dgm:spPr/>
      <dgm:t>
        <a:bodyPr/>
        <a:lstStyle/>
        <a:p>
          <a:r>
            <a:rPr lang="zh-CN" altLang="en-US" dirty="0"/>
            <a:t>数据</a:t>
          </a:r>
        </a:p>
      </dgm:t>
    </dgm:pt>
    <dgm:pt modelId="{B7D768F5-26F5-41BD-B1AC-C2DFD977D878}" type="parTrans" cxnId="{18B065C9-CDF9-4104-815E-F1210A610F27}">
      <dgm:prSet/>
      <dgm:spPr/>
      <dgm:t>
        <a:bodyPr/>
        <a:lstStyle/>
        <a:p>
          <a:endParaRPr lang="zh-CN" altLang="en-US"/>
        </a:p>
      </dgm:t>
    </dgm:pt>
    <dgm:pt modelId="{C19AAEC5-C5C8-40AE-B72E-5063534E6644}" type="sibTrans" cxnId="{18B065C9-CDF9-4104-815E-F1210A610F27}">
      <dgm:prSet/>
      <dgm:spPr/>
      <dgm:t>
        <a:bodyPr/>
        <a:lstStyle/>
        <a:p>
          <a:endParaRPr lang="zh-CN" altLang="en-US"/>
        </a:p>
      </dgm:t>
    </dgm:pt>
    <dgm:pt modelId="{580DA4CC-5F5E-4072-AFF7-4793B1F01187}">
      <dgm:prSet phldrT="[文本]"/>
      <dgm:spPr/>
      <dgm:t>
        <a:bodyPr/>
        <a:lstStyle/>
        <a:p>
          <a:r>
            <a:rPr lang="zh-CN" altLang="en-US" dirty="0"/>
            <a:t>算法</a:t>
          </a:r>
        </a:p>
      </dgm:t>
    </dgm:pt>
    <dgm:pt modelId="{B453527A-9955-4350-BCCF-E76003C3F9B5}" type="parTrans" cxnId="{FC1589A7-C937-41AA-8AED-44B53D09F30A}">
      <dgm:prSet/>
      <dgm:spPr/>
      <dgm:t>
        <a:bodyPr/>
        <a:lstStyle/>
        <a:p>
          <a:endParaRPr lang="zh-CN" altLang="en-US"/>
        </a:p>
      </dgm:t>
    </dgm:pt>
    <dgm:pt modelId="{3B19A85E-BA43-4722-B577-E6DD93031D5B}" type="sibTrans" cxnId="{FC1589A7-C937-41AA-8AED-44B53D09F30A}">
      <dgm:prSet/>
      <dgm:spPr/>
      <dgm:t>
        <a:bodyPr/>
        <a:lstStyle/>
        <a:p>
          <a:endParaRPr lang="zh-CN" altLang="en-US"/>
        </a:p>
      </dgm:t>
    </dgm:pt>
    <dgm:pt modelId="{39B40213-F7EB-49AC-91FC-C988C567C5CE}">
      <dgm:prSet phldrT="[文本]"/>
      <dgm:spPr/>
      <dgm:t>
        <a:bodyPr/>
        <a:lstStyle/>
        <a:p>
          <a:r>
            <a:rPr lang="zh-CN" altLang="en-US" dirty="0"/>
            <a:t>算力</a:t>
          </a:r>
        </a:p>
      </dgm:t>
    </dgm:pt>
    <dgm:pt modelId="{9FB8D36D-2595-4C21-A9C2-586BB33149AF}" type="parTrans" cxnId="{E0ECF82F-87AD-4B4A-9C15-9A9BD16BD78F}">
      <dgm:prSet/>
      <dgm:spPr/>
      <dgm:t>
        <a:bodyPr/>
        <a:lstStyle/>
        <a:p>
          <a:endParaRPr lang="zh-CN" altLang="en-US"/>
        </a:p>
      </dgm:t>
    </dgm:pt>
    <dgm:pt modelId="{36CC47F6-5670-484F-9C26-675B59E5B0FB}" type="sibTrans" cxnId="{E0ECF82F-87AD-4B4A-9C15-9A9BD16BD78F}">
      <dgm:prSet/>
      <dgm:spPr/>
      <dgm:t>
        <a:bodyPr/>
        <a:lstStyle/>
        <a:p>
          <a:endParaRPr lang="zh-CN" altLang="en-US"/>
        </a:p>
      </dgm:t>
    </dgm:pt>
    <dgm:pt modelId="{2E8FA356-6725-40E3-825C-3C9603A174A2}" type="pres">
      <dgm:prSet presAssocID="{AEAFE343-FBEF-446F-B62D-31773B3A57A7}" presName="cycle" presStyleCnt="0">
        <dgm:presLayoutVars>
          <dgm:dir/>
          <dgm:resizeHandles val="exact"/>
        </dgm:presLayoutVars>
      </dgm:prSet>
      <dgm:spPr/>
    </dgm:pt>
    <dgm:pt modelId="{344B0F6A-67D5-4C9C-86C9-F65758FC5BD6}" type="pres">
      <dgm:prSet presAssocID="{EAE345AB-AB65-446B-A841-A8CA56D6C7BB}" presName="node" presStyleLbl="node1" presStyleIdx="0" presStyleCnt="3">
        <dgm:presLayoutVars>
          <dgm:bulletEnabled val="1"/>
        </dgm:presLayoutVars>
      </dgm:prSet>
      <dgm:spPr/>
    </dgm:pt>
    <dgm:pt modelId="{81CEA5F1-ACFC-4064-8D7A-34792C07DCA0}" type="pres">
      <dgm:prSet presAssocID="{C19AAEC5-C5C8-40AE-B72E-5063534E6644}" presName="sibTrans" presStyleLbl="sibTrans2D1" presStyleIdx="0" presStyleCnt="3"/>
      <dgm:spPr/>
    </dgm:pt>
    <dgm:pt modelId="{1AF6F630-74AA-485F-B5D5-61A12A3F5CEE}" type="pres">
      <dgm:prSet presAssocID="{C19AAEC5-C5C8-40AE-B72E-5063534E6644}" presName="connectorText" presStyleLbl="sibTrans2D1" presStyleIdx="0" presStyleCnt="3"/>
      <dgm:spPr/>
    </dgm:pt>
    <dgm:pt modelId="{7B26D542-2520-4009-984E-975653D3C712}" type="pres">
      <dgm:prSet presAssocID="{580DA4CC-5F5E-4072-AFF7-4793B1F01187}" presName="node" presStyleLbl="node1" presStyleIdx="1" presStyleCnt="3">
        <dgm:presLayoutVars>
          <dgm:bulletEnabled val="1"/>
        </dgm:presLayoutVars>
      </dgm:prSet>
      <dgm:spPr/>
    </dgm:pt>
    <dgm:pt modelId="{A11E6B8C-7D19-4E27-8CE8-81D20EC01724}" type="pres">
      <dgm:prSet presAssocID="{3B19A85E-BA43-4722-B577-E6DD93031D5B}" presName="sibTrans" presStyleLbl="sibTrans2D1" presStyleIdx="1" presStyleCnt="3"/>
      <dgm:spPr/>
    </dgm:pt>
    <dgm:pt modelId="{D450D450-F3F9-44C9-A873-B04E72E59FB3}" type="pres">
      <dgm:prSet presAssocID="{3B19A85E-BA43-4722-B577-E6DD93031D5B}" presName="connectorText" presStyleLbl="sibTrans2D1" presStyleIdx="1" presStyleCnt="3"/>
      <dgm:spPr/>
    </dgm:pt>
    <dgm:pt modelId="{CED97135-E542-4A5C-924F-BCE598C39DC7}" type="pres">
      <dgm:prSet presAssocID="{39B40213-F7EB-49AC-91FC-C988C567C5CE}" presName="node" presStyleLbl="node1" presStyleIdx="2" presStyleCnt="3">
        <dgm:presLayoutVars>
          <dgm:bulletEnabled val="1"/>
        </dgm:presLayoutVars>
      </dgm:prSet>
      <dgm:spPr/>
    </dgm:pt>
    <dgm:pt modelId="{2EDD9ADA-46C6-42E4-884F-11BB59A9B013}" type="pres">
      <dgm:prSet presAssocID="{36CC47F6-5670-484F-9C26-675B59E5B0FB}" presName="sibTrans" presStyleLbl="sibTrans2D1" presStyleIdx="2" presStyleCnt="3"/>
      <dgm:spPr/>
    </dgm:pt>
    <dgm:pt modelId="{EFC43536-F8F3-49BC-9D58-0D5EC9BD6602}" type="pres">
      <dgm:prSet presAssocID="{36CC47F6-5670-484F-9C26-675B59E5B0FB}" presName="connectorText" presStyleLbl="sibTrans2D1" presStyleIdx="2" presStyleCnt="3"/>
      <dgm:spPr/>
    </dgm:pt>
  </dgm:ptLst>
  <dgm:cxnLst>
    <dgm:cxn modelId="{C105640F-4E4F-466F-BBB3-BF27C6EFE2F8}" type="presOf" srcId="{3B19A85E-BA43-4722-B577-E6DD93031D5B}" destId="{A11E6B8C-7D19-4E27-8CE8-81D20EC01724}" srcOrd="0" destOrd="0" presId="urn:microsoft.com/office/officeart/2005/8/layout/cycle2"/>
    <dgm:cxn modelId="{A7DBDE17-9B2F-4991-B019-316C63870179}" type="presOf" srcId="{39B40213-F7EB-49AC-91FC-C988C567C5CE}" destId="{CED97135-E542-4A5C-924F-BCE598C39DC7}" srcOrd="0" destOrd="0" presId="urn:microsoft.com/office/officeart/2005/8/layout/cycle2"/>
    <dgm:cxn modelId="{9A2D4121-2B0F-4244-BFC1-7F87E2D6C89A}" type="presOf" srcId="{3B19A85E-BA43-4722-B577-E6DD93031D5B}" destId="{D450D450-F3F9-44C9-A873-B04E72E59FB3}" srcOrd="1" destOrd="0" presId="urn:microsoft.com/office/officeart/2005/8/layout/cycle2"/>
    <dgm:cxn modelId="{E0ECF82F-87AD-4B4A-9C15-9A9BD16BD78F}" srcId="{AEAFE343-FBEF-446F-B62D-31773B3A57A7}" destId="{39B40213-F7EB-49AC-91FC-C988C567C5CE}" srcOrd="2" destOrd="0" parTransId="{9FB8D36D-2595-4C21-A9C2-586BB33149AF}" sibTransId="{36CC47F6-5670-484F-9C26-675B59E5B0FB}"/>
    <dgm:cxn modelId="{15A8C73F-C4C9-47A2-87AB-470819BF90B9}" type="presOf" srcId="{C19AAEC5-C5C8-40AE-B72E-5063534E6644}" destId="{81CEA5F1-ACFC-4064-8D7A-34792C07DCA0}" srcOrd="0" destOrd="0" presId="urn:microsoft.com/office/officeart/2005/8/layout/cycle2"/>
    <dgm:cxn modelId="{9A07C841-07F3-41CE-983C-6A08DCAF5312}" type="presOf" srcId="{EAE345AB-AB65-446B-A841-A8CA56D6C7BB}" destId="{344B0F6A-67D5-4C9C-86C9-F65758FC5BD6}" srcOrd="0" destOrd="0" presId="urn:microsoft.com/office/officeart/2005/8/layout/cycle2"/>
    <dgm:cxn modelId="{4A39C867-081B-4B72-8DE1-72B88C2EC3CB}" type="presOf" srcId="{580DA4CC-5F5E-4072-AFF7-4793B1F01187}" destId="{7B26D542-2520-4009-984E-975653D3C712}" srcOrd="0" destOrd="0" presId="urn:microsoft.com/office/officeart/2005/8/layout/cycle2"/>
    <dgm:cxn modelId="{416CB189-5C84-4205-B45F-DDFED6AF294C}" type="presOf" srcId="{36CC47F6-5670-484F-9C26-675B59E5B0FB}" destId="{2EDD9ADA-46C6-42E4-884F-11BB59A9B013}" srcOrd="0" destOrd="0" presId="urn:microsoft.com/office/officeart/2005/8/layout/cycle2"/>
    <dgm:cxn modelId="{FC1589A7-C937-41AA-8AED-44B53D09F30A}" srcId="{AEAFE343-FBEF-446F-B62D-31773B3A57A7}" destId="{580DA4CC-5F5E-4072-AFF7-4793B1F01187}" srcOrd="1" destOrd="0" parTransId="{B453527A-9955-4350-BCCF-E76003C3F9B5}" sibTransId="{3B19A85E-BA43-4722-B577-E6DD93031D5B}"/>
    <dgm:cxn modelId="{18B065C9-CDF9-4104-815E-F1210A610F27}" srcId="{AEAFE343-FBEF-446F-B62D-31773B3A57A7}" destId="{EAE345AB-AB65-446B-A841-A8CA56D6C7BB}" srcOrd="0" destOrd="0" parTransId="{B7D768F5-26F5-41BD-B1AC-C2DFD977D878}" sibTransId="{C19AAEC5-C5C8-40AE-B72E-5063534E6644}"/>
    <dgm:cxn modelId="{9AA3D1E0-2AA9-4C17-AFD0-3AF766EB62F3}" type="presOf" srcId="{AEAFE343-FBEF-446F-B62D-31773B3A57A7}" destId="{2E8FA356-6725-40E3-825C-3C9603A174A2}" srcOrd="0" destOrd="0" presId="urn:microsoft.com/office/officeart/2005/8/layout/cycle2"/>
    <dgm:cxn modelId="{FA3DFDEB-72F2-4456-AA65-6D4EF4D4935E}" type="presOf" srcId="{36CC47F6-5670-484F-9C26-675B59E5B0FB}" destId="{EFC43536-F8F3-49BC-9D58-0D5EC9BD6602}" srcOrd="1" destOrd="0" presId="urn:microsoft.com/office/officeart/2005/8/layout/cycle2"/>
    <dgm:cxn modelId="{2E6539F3-8B28-4049-8552-55F2A24FA804}" type="presOf" srcId="{C19AAEC5-C5C8-40AE-B72E-5063534E6644}" destId="{1AF6F630-74AA-485F-B5D5-61A12A3F5CEE}" srcOrd="1" destOrd="0" presId="urn:microsoft.com/office/officeart/2005/8/layout/cycle2"/>
    <dgm:cxn modelId="{5D4B0E8D-E8DC-4F4A-B180-3E5882BD1736}" type="presParOf" srcId="{2E8FA356-6725-40E3-825C-3C9603A174A2}" destId="{344B0F6A-67D5-4C9C-86C9-F65758FC5BD6}" srcOrd="0" destOrd="0" presId="urn:microsoft.com/office/officeart/2005/8/layout/cycle2"/>
    <dgm:cxn modelId="{F41D6813-91D7-4636-BF80-4D13328D3233}" type="presParOf" srcId="{2E8FA356-6725-40E3-825C-3C9603A174A2}" destId="{81CEA5F1-ACFC-4064-8D7A-34792C07DCA0}" srcOrd="1" destOrd="0" presId="urn:microsoft.com/office/officeart/2005/8/layout/cycle2"/>
    <dgm:cxn modelId="{59B7DC97-6BC2-47A5-92AD-95958B279A01}" type="presParOf" srcId="{81CEA5F1-ACFC-4064-8D7A-34792C07DCA0}" destId="{1AF6F630-74AA-485F-B5D5-61A12A3F5CEE}" srcOrd="0" destOrd="0" presId="urn:microsoft.com/office/officeart/2005/8/layout/cycle2"/>
    <dgm:cxn modelId="{1CD6E8FE-F701-40BF-91CF-A883A98848FF}" type="presParOf" srcId="{2E8FA356-6725-40E3-825C-3C9603A174A2}" destId="{7B26D542-2520-4009-984E-975653D3C712}" srcOrd="2" destOrd="0" presId="urn:microsoft.com/office/officeart/2005/8/layout/cycle2"/>
    <dgm:cxn modelId="{1200ED15-CA71-4632-A9B6-4FD9F5AE0637}" type="presParOf" srcId="{2E8FA356-6725-40E3-825C-3C9603A174A2}" destId="{A11E6B8C-7D19-4E27-8CE8-81D20EC01724}" srcOrd="3" destOrd="0" presId="urn:microsoft.com/office/officeart/2005/8/layout/cycle2"/>
    <dgm:cxn modelId="{561BEBC0-3B27-48C3-96E4-9D5876A643DE}" type="presParOf" srcId="{A11E6B8C-7D19-4E27-8CE8-81D20EC01724}" destId="{D450D450-F3F9-44C9-A873-B04E72E59FB3}" srcOrd="0" destOrd="0" presId="urn:microsoft.com/office/officeart/2005/8/layout/cycle2"/>
    <dgm:cxn modelId="{638866BC-8E42-419F-8DA1-FD9746F5926F}" type="presParOf" srcId="{2E8FA356-6725-40E3-825C-3C9603A174A2}" destId="{CED97135-E542-4A5C-924F-BCE598C39DC7}" srcOrd="4" destOrd="0" presId="urn:microsoft.com/office/officeart/2005/8/layout/cycle2"/>
    <dgm:cxn modelId="{EC97DA2C-03EE-4EEA-9563-ED1C0FA05099}" type="presParOf" srcId="{2E8FA356-6725-40E3-825C-3C9603A174A2}" destId="{2EDD9ADA-46C6-42E4-884F-11BB59A9B013}" srcOrd="5" destOrd="0" presId="urn:microsoft.com/office/officeart/2005/8/layout/cycle2"/>
    <dgm:cxn modelId="{161C120A-8156-427F-B190-73687441905D}" type="presParOf" srcId="{2EDD9ADA-46C6-42E4-884F-11BB59A9B013}" destId="{EFC43536-F8F3-49BC-9D58-0D5EC9BD660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3C698-2C05-4878-8E7B-A91E4D202C00}">
      <dsp:nvSpPr>
        <dsp:cNvPr id="0" name=""/>
        <dsp:cNvSpPr/>
      </dsp:nvSpPr>
      <dsp:spPr>
        <a:xfrm>
          <a:off x="353483" y="0"/>
          <a:ext cx="4233333" cy="4233333"/>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人工智能</a:t>
          </a:r>
        </a:p>
      </dsp:txBody>
      <dsp:txXfrm>
        <a:off x="1730375" y="211666"/>
        <a:ext cx="1479549" cy="634999"/>
      </dsp:txXfrm>
    </dsp:sp>
    <dsp:sp modelId="{2C336B54-339B-415D-AB72-C37D000A4F9D}">
      <dsp:nvSpPr>
        <dsp:cNvPr id="0" name=""/>
        <dsp:cNvSpPr/>
      </dsp:nvSpPr>
      <dsp:spPr>
        <a:xfrm>
          <a:off x="882650" y="1058333"/>
          <a:ext cx="3174999" cy="3174999"/>
        </a:xfrm>
        <a:prstGeom prst="ellipse">
          <a:avLst/>
        </a:prstGeom>
        <a:solidFill>
          <a:schemeClr val="accent1">
            <a:shade val="80000"/>
            <a:hueOff val="54660"/>
            <a:satOff val="-15360"/>
            <a:lumOff val="159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机器学习</a:t>
          </a:r>
        </a:p>
      </dsp:txBody>
      <dsp:txXfrm>
        <a:off x="1730375" y="1256770"/>
        <a:ext cx="1479549" cy="595312"/>
      </dsp:txXfrm>
    </dsp:sp>
    <dsp:sp modelId="{AB2087E0-C31C-4A0F-80E6-DD5BE0C097F0}">
      <dsp:nvSpPr>
        <dsp:cNvPr id="0" name=""/>
        <dsp:cNvSpPr/>
      </dsp:nvSpPr>
      <dsp:spPr>
        <a:xfrm>
          <a:off x="1532138" y="2396849"/>
          <a:ext cx="1876022" cy="1836483"/>
        </a:xfrm>
        <a:prstGeom prst="ellipse">
          <a:avLst/>
        </a:prstGeom>
        <a:solidFill>
          <a:schemeClr val="accent1">
            <a:shade val="80000"/>
            <a:hueOff val="109319"/>
            <a:satOff val="-30719"/>
            <a:lumOff val="318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深度学习强化学习</a:t>
          </a:r>
        </a:p>
      </dsp:txBody>
      <dsp:txXfrm>
        <a:off x="1806875" y="2855970"/>
        <a:ext cx="1326548" cy="918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B0F6A-67D5-4C9C-86C9-F65758FC5BD6}">
      <dsp:nvSpPr>
        <dsp:cNvPr id="0" name=""/>
        <dsp:cNvSpPr/>
      </dsp:nvSpPr>
      <dsp:spPr>
        <a:xfrm>
          <a:off x="1619750" y="288"/>
          <a:ext cx="1186448" cy="11864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数据</a:t>
          </a:r>
        </a:p>
      </dsp:txBody>
      <dsp:txXfrm>
        <a:off x="1793501" y="174039"/>
        <a:ext cx="838946" cy="838946"/>
      </dsp:txXfrm>
    </dsp:sp>
    <dsp:sp modelId="{81CEA5F1-ACFC-4064-8D7A-34792C07DCA0}">
      <dsp:nvSpPr>
        <dsp:cNvPr id="0" name=""/>
        <dsp:cNvSpPr/>
      </dsp:nvSpPr>
      <dsp:spPr>
        <a:xfrm rot="3600000">
          <a:off x="2496199" y="1156968"/>
          <a:ext cx="315361" cy="4004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519851" y="1196087"/>
        <a:ext cx="220753" cy="240256"/>
      </dsp:txXfrm>
    </dsp:sp>
    <dsp:sp modelId="{7B26D542-2520-4009-984E-975653D3C712}">
      <dsp:nvSpPr>
        <dsp:cNvPr id="0" name=""/>
        <dsp:cNvSpPr/>
      </dsp:nvSpPr>
      <dsp:spPr>
        <a:xfrm>
          <a:off x="2510485" y="1543086"/>
          <a:ext cx="1186448" cy="11864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算法</a:t>
          </a:r>
        </a:p>
      </dsp:txBody>
      <dsp:txXfrm>
        <a:off x="2684236" y="1716837"/>
        <a:ext cx="838946" cy="838946"/>
      </dsp:txXfrm>
    </dsp:sp>
    <dsp:sp modelId="{A11E6B8C-7D19-4E27-8CE8-81D20EC01724}">
      <dsp:nvSpPr>
        <dsp:cNvPr id="0" name=""/>
        <dsp:cNvSpPr/>
      </dsp:nvSpPr>
      <dsp:spPr>
        <a:xfrm rot="10800000">
          <a:off x="2064219" y="1936097"/>
          <a:ext cx="315361" cy="4004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2158827" y="2016182"/>
        <a:ext cx="220753" cy="240256"/>
      </dsp:txXfrm>
    </dsp:sp>
    <dsp:sp modelId="{CED97135-E542-4A5C-924F-BCE598C39DC7}">
      <dsp:nvSpPr>
        <dsp:cNvPr id="0" name=""/>
        <dsp:cNvSpPr/>
      </dsp:nvSpPr>
      <dsp:spPr>
        <a:xfrm>
          <a:off x="729015" y="1543086"/>
          <a:ext cx="1186448" cy="11864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算力</a:t>
          </a:r>
        </a:p>
      </dsp:txBody>
      <dsp:txXfrm>
        <a:off x="902766" y="1716837"/>
        <a:ext cx="838946" cy="838946"/>
      </dsp:txXfrm>
    </dsp:sp>
    <dsp:sp modelId="{2EDD9ADA-46C6-42E4-884F-11BB59A9B013}">
      <dsp:nvSpPr>
        <dsp:cNvPr id="0" name=""/>
        <dsp:cNvSpPr/>
      </dsp:nvSpPr>
      <dsp:spPr>
        <a:xfrm rot="18000000">
          <a:off x="1605464" y="1172427"/>
          <a:ext cx="315361" cy="4004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629116" y="1293478"/>
        <a:ext cx="220753" cy="24025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66F4C-0773-43AF-A8B5-453225316656}" type="datetimeFigureOut">
              <a:rPr lang="zh-CN" altLang="en-US" smtClean="0"/>
              <a:t>2025/11/18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64E415-1D8E-4A71-9047-1736A67BB3D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E9D6F-7F89-4AED-92D3-64DA3964D882}" type="datetimeFigureOut">
              <a:rPr lang="zh-CN" altLang="en-US" smtClean="0"/>
              <a:t>2025/11/18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55494-7648-45E6-8BAF-45D7BA3901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11</a:t>
            </a:fld>
            <a:endParaRPr lang="zh-CN" altLang="en-US"/>
          </a:p>
        </p:txBody>
      </p:sp>
    </p:spTree>
    <p:extLst>
      <p:ext uri="{BB962C8B-B14F-4D97-AF65-F5344CB8AC3E}">
        <p14:creationId xmlns:p14="http://schemas.microsoft.com/office/powerpoint/2010/main" val="420689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3B75-5C09-F6FF-59AA-514F48191E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12AD4B-DB3D-F8AC-526E-4285AF17C3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E73C0-C566-339A-7DC8-5BDBC0AB10F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AE54CDB-1E37-5E75-C662-39A9A08840A0}"/>
              </a:ext>
            </a:extLst>
          </p:cNvPr>
          <p:cNvSpPr>
            <a:spLocks noGrp="1"/>
          </p:cNvSpPr>
          <p:nvPr>
            <p:ph type="sldNum" sz="quarter" idx="5"/>
          </p:nvPr>
        </p:nvSpPr>
        <p:spPr/>
        <p:txBody>
          <a:bodyPr/>
          <a:lstStyle/>
          <a:p>
            <a:fld id="{B7155494-7648-45E6-8BAF-45D7BA390127}" type="slidenum">
              <a:rPr lang="zh-CN" altLang="en-US" smtClean="0"/>
              <a:t>12</a:t>
            </a:fld>
            <a:endParaRPr lang="zh-CN" altLang="en-US"/>
          </a:p>
        </p:txBody>
      </p:sp>
    </p:spTree>
    <p:extLst>
      <p:ext uri="{BB962C8B-B14F-4D97-AF65-F5344CB8AC3E}">
        <p14:creationId xmlns:p14="http://schemas.microsoft.com/office/powerpoint/2010/main" val="221560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10CB-B129-8EA6-2E0F-5FC4902D02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A68136-4663-1CF7-8F5E-CCC710783E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798DC6-D065-6C25-2A00-3F2C4563F05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35B02D3-552F-91DA-E83F-9B2E91DCF104}"/>
              </a:ext>
            </a:extLst>
          </p:cNvPr>
          <p:cNvSpPr>
            <a:spLocks noGrp="1"/>
          </p:cNvSpPr>
          <p:nvPr>
            <p:ph type="sldNum" sz="quarter" idx="5"/>
          </p:nvPr>
        </p:nvSpPr>
        <p:spPr/>
        <p:txBody>
          <a:bodyPr/>
          <a:lstStyle/>
          <a:p>
            <a:fld id="{B7155494-7648-45E6-8BAF-45D7BA390127}" type="slidenum">
              <a:rPr lang="zh-CN" altLang="en-US" smtClean="0"/>
              <a:t>13</a:t>
            </a:fld>
            <a:endParaRPr lang="zh-CN" altLang="en-US"/>
          </a:p>
        </p:txBody>
      </p:sp>
    </p:spTree>
    <p:extLst>
      <p:ext uri="{BB962C8B-B14F-4D97-AF65-F5344CB8AC3E}">
        <p14:creationId xmlns:p14="http://schemas.microsoft.com/office/powerpoint/2010/main" val="104738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C5A01-7B80-A136-6759-759C66CE21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297367-6F3B-4535-1571-FB9E21BF7D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6943692-EDAC-D740-CD43-4244EEC329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F947B50-A33B-2182-B2E6-DD2D6430A905}"/>
              </a:ext>
            </a:extLst>
          </p:cNvPr>
          <p:cNvSpPr>
            <a:spLocks noGrp="1"/>
          </p:cNvSpPr>
          <p:nvPr>
            <p:ph type="sldNum" sz="quarter" idx="5"/>
          </p:nvPr>
        </p:nvSpPr>
        <p:spPr/>
        <p:txBody>
          <a:bodyPr/>
          <a:lstStyle/>
          <a:p>
            <a:fld id="{B7155494-7648-45E6-8BAF-45D7BA390127}" type="slidenum">
              <a:rPr lang="zh-CN" altLang="en-US" smtClean="0"/>
              <a:t>14</a:t>
            </a:fld>
            <a:endParaRPr lang="zh-CN" altLang="en-US"/>
          </a:p>
        </p:txBody>
      </p:sp>
    </p:spTree>
    <p:extLst>
      <p:ext uri="{BB962C8B-B14F-4D97-AF65-F5344CB8AC3E}">
        <p14:creationId xmlns:p14="http://schemas.microsoft.com/office/powerpoint/2010/main" val="425257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A26D-09A4-9E39-4989-A94C79B980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C4F3CA-A7C4-B00D-1CA4-39CD7DABA7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45E22F-C8F4-393B-31EE-73311ED2CAE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8A5DBD-5506-C7A3-ACD2-F0444FD7BAE3}"/>
              </a:ext>
            </a:extLst>
          </p:cNvPr>
          <p:cNvSpPr>
            <a:spLocks noGrp="1"/>
          </p:cNvSpPr>
          <p:nvPr>
            <p:ph type="sldNum" sz="quarter" idx="5"/>
          </p:nvPr>
        </p:nvSpPr>
        <p:spPr/>
        <p:txBody>
          <a:bodyPr/>
          <a:lstStyle/>
          <a:p>
            <a:fld id="{B7155494-7648-45E6-8BAF-45D7BA390127}" type="slidenum">
              <a:rPr lang="zh-CN" altLang="en-US" smtClean="0"/>
              <a:t>15</a:t>
            </a:fld>
            <a:endParaRPr lang="zh-CN" altLang="en-US"/>
          </a:p>
        </p:txBody>
      </p:sp>
    </p:spTree>
    <p:extLst>
      <p:ext uri="{BB962C8B-B14F-4D97-AF65-F5344CB8AC3E}">
        <p14:creationId xmlns:p14="http://schemas.microsoft.com/office/powerpoint/2010/main" val="1119903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0C43-4886-1EFD-22E7-0C7E5753CA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955077-2CEC-8E73-46B0-3F179C2F78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CFF312-CF7D-D17D-39A5-9EAAC3D6B6D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D96D463-E069-F11B-F2C9-476C89DF7596}"/>
              </a:ext>
            </a:extLst>
          </p:cNvPr>
          <p:cNvSpPr>
            <a:spLocks noGrp="1"/>
          </p:cNvSpPr>
          <p:nvPr>
            <p:ph type="sldNum" sz="quarter" idx="5"/>
          </p:nvPr>
        </p:nvSpPr>
        <p:spPr/>
        <p:txBody>
          <a:bodyPr/>
          <a:lstStyle/>
          <a:p>
            <a:fld id="{B7155494-7648-45E6-8BAF-45D7BA390127}" type="slidenum">
              <a:rPr lang="zh-CN" altLang="en-US" smtClean="0"/>
              <a:t>16</a:t>
            </a:fld>
            <a:endParaRPr lang="zh-CN" altLang="en-US"/>
          </a:p>
        </p:txBody>
      </p:sp>
    </p:spTree>
    <p:extLst>
      <p:ext uri="{BB962C8B-B14F-4D97-AF65-F5344CB8AC3E}">
        <p14:creationId xmlns:p14="http://schemas.microsoft.com/office/powerpoint/2010/main" val="3633375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757C1-DCE3-E77E-56C0-0CF94114ED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1599E3-7EBA-CD00-43C4-6E9625C282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2410B5-D2D3-3ECA-3B11-0B28836BA36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D05EE2C-4451-E005-3166-8A5185AAE99E}"/>
              </a:ext>
            </a:extLst>
          </p:cNvPr>
          <p:cNvSpPr>
            <a:spLocks noGrp="1"/>
          </p:cNvSpPr>
          <p:nvPr>
            <p:ph type="sldNum" sz="quarter" idx="5"/>
          </p:nvPr>
        </p:nvSpPr>
        <p:spPr/>
        <p:txBody>
          <a:bodyPr/>
          <a:lstStyle/>
          <a:p>
            <a:fld id="{B7155494-7648-45E6-8BAF-45D7BA390127}" type="slidenum">
              <a:rPr lang="zh-CN" altLang="en-US" smtClean="0"/>
              <a:t>17</a:t>
            </a:fld>
            <a:endParaRPr lang="zh-CN" altLang="en-US"/>
          </a:p>
        </p:txBody>
      </p:sp>
    </p:spTree>
    <p:extLst>
      <p:ext uri="{BB962C8B-B14F-4D97-AF65-F5344CB8AC3E}">
        <p14:creationId xmlns:p14="http://schemas.microsoft.com/office/powerpoint/2010/main" val="61091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18</a:t>
            </a:fld>
            <a:endParaRPr lang="zh-CN" altLang="en-US"/>
          </a:p>
        </p:txBody>
      </p:sp>
    </p:spTree>
    <p:extLst>
      <p:ext uri="{BB962C8B-B14F-4D97-AF65-F5344CB8AC3E}">
        <p14:creationId xmlns:p14="http://schemas.microsoft.com/office/powerpoint/2010/main" val="228256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19</a:t>
            </a:fld>
            <a:endParaRPr lang="zh-CN" altLang="en-US"/>
          </a:p>
        </p:txBody>
      </p:sp>
    </p:spTree>
    <p:extLst>
      <p:ext uri="{BB962C8B-B14F-4D97-AF65-F5344CB8AC3E}">
        <p14:creationId xmlns:p14="http://schemas.microsoft.com/office/powerpoint/2010/main" val="1515860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20</a:t>
            </a:fld>
            <a:endParaRPr lang="zh-CN" altLang="en-US"/>
          </a:p>
        </p:txBody>
      </p:sp>
    </p:spTree>
    <p:extLst>
      <p:ext uri="{BB962C8B-B14F-4D97-AF65-F5344CB8AC3E}">
        <p14:creationId xmlns:p14="http://schemas.microsoft.com/office/powerpoint/2010/main" val="142668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a:t>
            </a:fld>
            <a:endParaRPr lang="zh-CN" altLang="en-US"/>
          </a:p>
        </p:txBody>
      </p:sp>
    </p:spTree>
    <p:extLst>
      <p:ext uri="{BB962C8B-B14F-4D97-AF65-F5344CB8AC3E}">
        <p14:creationId xmlns:p14="http://schemas.microsoft.com/office/powerpoint/2010/main" val="3852826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21</a:t>
            </a:fld>
            <a:endParaRPr lang="zh-CN" altLang="en-US"/>
          </a:p>
        </p:txBody>
      </p:sp>
    </p:spTree>
    <p:extLst>
      <p:ext uri="{BB962C8B-B14F-4D97-AF65-F5344CB8AC3E}">
        <p14:creationId xmlns:p14="http://schemas.microsoft.com/office/powerpoint/2010/main" val="3163344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22</a:t>
            </a:fld>
            <a:endParaRPr lang="zh-CN" altLang="en-US"/>
          </a:p>
        </p:txBody>
      </p:sp>
    </p:spTree>
    <p:extLst>
      <p:ext uri="{BB962C8B-B14F-4D97-AF65-F5344CB8AC3E}">
        <p14:creationId xmlns:p14="http://schemas.microsoft.com/office/powerpoint/2010/main" val="134647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23</a:t>
            </a:fld>
            <a:endParaRPr lang="zh-CN" altLang="en-US"/>
          </a:p>
        </p:txBody>
      </p:sp>
    </p:spTree>
    <p:extLst>
      <p:ext uri="{BB962C8B-B14F-4D97-AF65-F5344CB8AC3E}">
        <p14:creationId xmlns:p14="http://schemas.microsoft.com/office/powerpoint/2010/main" val="2971134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24</a:t>
            </a:fld>
            <a:endParaRPr lang="zh-CN" altLang="en-US"/>
          </a:p>
        </p:txBody>
      </p:sp>
    </p:spTree>
    <p:extLst>
      <p:ext uri="{BB962C8B-B14F-4D97-AF65-F5344CB8AC3E}">
        <p14:creationId xmlns:p14="http://schemas.microsoft.com/office/powerpoint/2010/main" val="162969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25</a:t>
            </a:fld>
            <a:endParaRPr lang="zh-CN" altLang="en-US"/>
          </a:p>
        </p:txBody>
      </p:sp>
    </p:spTree>
    <p:extLst>
      <p:ext uri="{BB962C8B-B14F-4D97-AF65-F5344CB8AC3E}">
        <p14:creationId xmlns:p14="http://schemas.microsoft.com/office/powerpoint/2010/main" val="3538021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26</a:t>
            </a:fld>
            <a:endParaRPr lang="zh-CN" altLang="en-US"/>
          </a:p>
        </p:txBody>
      </p:sp>
    </p:spTree>
    <p:extLst>
      <p:ext uri="{BB962C8B-B14F-4D97-AF65-F5344CB8AC3E}">
        <p14:creationId xmlns:p14="http://schemas.microsoft.com/office/powerpoint/2010/main" val="3446915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27</a:t>
            </a:fld>
            <a:endParaRPr lang="zh-CN" altLang="en-US"/>
          </a:p>
        </p:txBody>
      </p:sp>
    </p:spTree>
    <p:extLst>
      <p:ext uri="{BB962C8B-B14F-4D97-AF65-F5344CB8AC3E}">
        <p14:creationId xmlns:p14="http://schemas.microsoft.com/office/powerpoint/2010/main" val="947325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28</a:t>
            </a:fld>
            <a:endParaRPr lang="zh-CN" altLang="en-US"/>
          </a:p>
        </p:txBody>
      </p:sp>
    </p:spTree>
    <p:extLst>
      <p:ext uri="{BB962C8B-B14F-4D97-AF65-F5344CB8AC3E}">
        <p14:creationId xmlns:p14="http://schemas.microsoft.com/office/powerpoint/2010/main" val="3972165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29</a:t>
            </a:fld>
            <a:endParaRPr lang="zh-CN" altLang="en-US"/>
          </a:p>
        </p:txBody>
      </p:sp>
    </p:spTree>
    <p:extLst>
      <p:ext uri="{BB962C8B-B14F-4D97-AF65-F5344CB8AC3E}">
        <p14:creationId xmlns:p14="http://schemas.microsoft.com/office/powerpoint/2010/main" val="3596822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31</a:t>
            </a:fld>
            <a:endParaRPr lang="zh-CN" altLang="en-US"/>
          </a:p>
        </p:txBody>
      </p:sp>
    </p:spTree>
    <p:extLst>
      <p:ext uri="{BB962C8B-B14F-4D97-AF65-F5344CB8AC3E}">
        <p14:creationId xmlns:p14="http://schemas.microsoft.com/office/powerpoint/2010/main" val="263839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32</a:t>
            </a:fld>
            <a:endParaRPr lang="zh-CN" altLang="en-US"/>
          </a:p>
        </p:txBody>
      </p:sp>
    </p:spTree>
    <p:extLst>
      <p:ext uri="{BB962C8B-B14F-4D97-AF65-F5344CB8AC3E}">
        <p14:creationId xmlns:p14="http://schemas.microsoft.com/office/powerpoint/2010/main" val="197073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33</a:t>
            </a:fld>
            <a:endParaRPr lang="zh-CN" altLang="en-US"/>
          </a:p>
        </p:txBody>
      </p:sp>
    </p:spTree>
    <p:extLst>
      <p:ext uri="{BB962C8B-B14F-4D97-AF65-F5344CB8AC3E}">
        <p14:creationId xmlns:p14="http://schemas.microsoft.com/office/powerpoint/2010/main" val="898870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34</a:t>
            </a:fld>
            <a:endParaRPr lang="zh-CN" altLang="en-US"/>
          </a:p>
        </p:txBody>
      </p:sp>
    </p:spTree>
    <p:extLst>
      <p:ext uri="{BB962C8B-B14F-4D97-AF65-F5344CB8AC3E}">
        <p14:creationId xmlns:p14="http://schemas.microsoft.com/office/powerpoint/2010/main" val="2097611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35</a:t>
            </a:fld>
            <a:endParaRPr lang="zh-CN" altLang="en-US"/>
          </a:p>
        </p:txBody>
      </p:sp>
    </p:spTree>
    <p:extLst>
      <p:ext uri="{BB962C8B-B14F-4D97-AF65-F5344CB8AC3E}">
        <p14:creationId xmlns:p14="http://schemas.microsoft.com/office/powerpoint/2010/main" val="2755775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36</a:t>
            </a:fld>
            <a:endParaRPr lang="zh-CN" altLang="en-US"/>
          </a:p>
        </p:txBody>
      </p:sp>
    </p:spTree>
    <p:extLst>
      <p:ext uri="{BB962C8B-B14F-4D97-AF65-F5344CB8AC3E}">
        <p14:creationId xmlns:p14="http://schemas.microsoft.com/office/powerpoint/2010/main" val="226302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37</a:t>
            </a:fld>
            <a:endParaRPr lang="zh-CN" altLang="en-US"/>
          </a:p>
        </p:txBody>
      </p:sp>
    </p:spTree>
    <p:extLst>
      <p:ext uri="{BB962C8B-B14F-4D97-AF65-F5344CB8AC3E}">
        <p14:creationId xmlns:p14="http://schemas.microsoft.com/office/powerpoint/2010/main" val="3617396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38</a:t>
            </a:fld>
            <a:endParaRPr lang="zh-CN" altLang="en-US"/>
          </a:p>
        </p:txBody>
      </p:sp>
    </p:spTree>
    <p:extLst>
      <p:ext uri="{BB962C8B-B14F-4D97-AF65-F5344CB8AC3E}">
        <p14:creationId xmlns:p14="http://schemas.microsoft.com/office/powerpoint/2010/main" val="2499166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39</a:t>
            </a:fld>
            <a:endParaRPr lang="zh-CN" altLang="en-US"/>
          </a:p>
        </p:txBody>
      </p:sp>
    </p:spTree>
    <p:extLst>
      <p:ext uri="{BB962C8B-B14F-4D97-AF65-F5344CB8AC3E}">
        <p14:creationId xmlns:p14="http://schemas.microsoft.com/office/powerpoint/2010/main" val="2908972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40</a:t>
            </a:fld>
            <a:endParaRPr lang="zh-CN" altLang="en-US"/>
          </a:p>
        </p:txBody>
      </p:sp>
    </p:spTree>
    <p:extLst>
      <p:ext uri="{BB962C8B-B14F-4D97-AF65-F5344CB8AC3E}">
        <p14:creationId xmlns:p14="http://schemas.microsoft.com/office/powerpoint/2010/main" val="4144945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41</a:t>
            </a:fld>
            <a:endParaRPr lang="zh-CN" altLang="en-US"/>
          </a:p>
        </p:txBody>
      </p:sp>
    </p:spTree>
    <p:extLst>
      <p:ext uri="{BB962C8B-B14F-4D97-AF65-F5344CB8AC3E}">
        <p14:creationId xmlns:p14="http://schemas.microsoft.com/office/powerpoint/2010/main" val="268355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42</a:t>
            </a:fld>
            <a:endParaRPr lang="zh-CN" altLang="en-US"/>
          </a:p>
        </p:txBody>
      </p:sp>
    </p:spTree>
    <p:extLst>
      <p:ext uri="{BB962C8B-B14F-4D97-AF65-F5344CB8AC3E}">
        <p14:creationId xmlns:p14="http://schemas.microsoft.com/office/powerpoint/2010/main" val="2930481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46</a:t>
            </a:fld>
            <a:endParaRPr lang="zh-CN" altLang="en-US"/>
          </a:p>
        </p:txBody>
      </p:sp>
    </p:spTree>
    <p:extLst>
      <p:ext uri="{BB962C8B-B14F-4D97-AF65-F5344CB8AC3E}">
        <p14:creationId xmlns:p14="http://schemas.microsoft.com/office/powerpoint/2010/main" val="1522325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47</a:t>
            </a:fld>
            <a:endParaRPr lang="zh-CN" altLang="en-US"/>
          </a:p>
        </p:txBody>
      </p:sp>
    </p:spTree>
    <p:extLst>
      <p:ext uri="{BB962C8B-B14F-4D97-AF65-F5344CB8AC3E}">
        <p14:creationId xmlns:p14="http://schemas.microsoft.com/office/powerpoint/2010/main" val="4228766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48</a:t>
            </a:fld>
            <a:endParaRPr lang="zh-CN" altLang="en-US"/>
          </a:p>
        </p:txBody>
      </p:sp>
    </p:spTree>
    <p:extLst>
      <p:ext uri="{BB962C8B-B14F-4D97-AF65-F5344CB8AC3E}">
        <p14:creationId xmlns:p14="http://schemas.microsoft.com/office/powerpoint/2010/main" val="3407901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49</a:t>
            </a:fld>
            <a:endParaRPr lang="zh-CN" altLang="en-US"/>
          </a:p>
        </p:txBody>
      </p:sp>
    </p:spTree>
    <p:extLst>
      <p:ext uri="{BB962C8B-B14F-4D97-AF65-F5344CB8AC3E}">
        <p14:creationId xmlns:p14="http://schemas.microsoft.com/office/powerpoint/2010/main" val="3841228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51</a:t>
            </a:fld>
            <a:endParaRPr lang="zh-CN" altLang="en-US"/>
          </a:p>
        </p:txBody>
      </p:sp>
    </p:spTree>
    <p:extLst>
      <p:ext uri="{BB962C8B-B14F-4D97-AF65-F5344CB8AC3E}">
        <p14:creationId xmlns:p14="http://schemas.microsoft.com/office/powerpoint/2010/main" val="3386493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52</a:t>
            </a:fld>
            <a:endParaRPr lang="zh-CN" altLang="en-US"/>
          </a:p>
        </p:txBody>
      </p:sp>
    </p:spTree>
    <p:extLst>
      <p:ext uri="{BB962C8B-B14F-4D97-AF65-F5344CB8AC3E}">
        <p14:creationId xmlns:p14="http://schemas.microsoft.com/office/powerpoint/2010/main" val="1503583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53</a:t>
            </a:fld>
            <a:endParaRPr lang="zh-CN" altLang="en-US"/>
          </a:p>
        </p:txBody>
      </p:sp>
    </p:spTree>
    <p:extLst>
      <p:ext uri="{BB962C8B-B14F-4D97-AF65-F5344CB8AC3E}">
        <p14:creationId xmlns:p14="http://schemas.microsoft.com/office/powerpoint/2010/main" val="3438262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54</a:t>
            </a:fld>
            <a:endParaRPr lang="zh-CN" altLang="en-US"/>
          </a:p>
        </p:txBody>
      </p:sp>
    </p:spTree>
    <p:extLst>
      <p:ext uri="{BB962C8B-B14F-4D97-AF65-F5344CB8AC3E}">
        <p14:creationId xmlns:p14="http://schemas.microsoft.com/office/powerpoint/2010/main" val="89306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55</a:t>
            </a:fld>
            <a:endParaRPr lang="zh-CN" altLang="en-US"/>
          </a:p>
        </p:txBody>
      </p:sp>
    </p:spTree>
    <p:extLst>
      <p:ext uri="{BB962C8B-B14F-4D97-AF65-F5344CB8AC3E}">
        <p14:creationId xmlns:p14="http://schemas.microsoft.com/office/powerpoint/2010/main" val="1449895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56</a:t>
            </a:fld>
            <a:endParaRPr lang="zh-CN" altLang="en-US"/>
          </a:p>
        </p:txBody>
      </p:sp>
    </p:spTree>
    <p:extLst>
      <p:ext uri="{BB962C8B-B14F-4D97-AF65-F5344CB8AC3E}">
        <p14:creationId xmlns:p14="http://schemas.microsoft.com/office/powerpoint/2010/main" val="32034092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57</a:t>
            </a:fld>
            <a:endParaRPr lang="zh-CN" altLang="en-US"/>
          </a:p>
        </p:txBody>
      </p:sp>
    </p:spTree>
    <p:extLst>
      <p:ext uri="{BB962C8B-B14F-4D97-AF65-F5344CB8AC3E}">
        <p14:creationId xmlns:p14="http://schemas.microsoft.com/office/powerpoint/2010/main" val="217545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61</a:t>
            </a:fld>
            <a:endParaRPr lang="zh-CN" altLang="en-US"/>
          </a:p>
        </p:txBody>
      </p:sp>
    </p:spTree>
    <p:extLst>
      <p:ext uri="{BB962C8B-B14F-4D97-AF65-F5344CB8AC3E}">
        <p14:creationId xmlns:p14="http://schemas.microsoft.com/office/powerpoint/2010/main" val="3075278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62</a:t>
            </a:fld>
            <a:endParaRPr lang="zh-CN" altLang="en-US"/>
          </a:p>
        </p:txBody>
      </p:sp>
    </p:spTree>
    <p:extLst>
      <p:ext uri="{BB962C8B-B14F-4D97-AF65-F5344CB8AC3E}">
        <p14:creationId xmlns:p14="http://schemas.microsoft.com/office/powerpoint/2010/main" val="2696881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63</a:t>
            </a:fld>
            <a:endParaRPr lang="zh-CN" altLang="en-US"/>
          </a:p>
        </p:txBody>
      </p:sp>
    </p:spTree>
    <p:extLst>
      <p:ext uri="{BB962C8B-B14F-4D97-AF65-F5344CB8AC3E}">
        <p14:creationId xmlns:p14="http://schemas.microsoft.com/office/powerpoint/2010/main" val="274336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64</a:t>
            </a:fld>
            <a:endParaRPr lang="zh-CN" altLang="en-US"/>
          </a:p>
        </p:txBody>
      </p:sp>
    </p:spTree>
    <p:extLst>
      <p:ext uri="{BB962C8B-B14F-4D97-AF65-F5344CB8AC3E}">
        <p14:creationId xmlns:p14="http://schemas.microsoft.com/office/powerpoint/2010/main" val="929645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65</a:t>
            </a:fld>
            <a:endParaRPr lang="zh-CN" altLang="en-US"/>
          </a:p>
        </p:txBody>
      </p:sp>
    </p:spTree>
    <p:extLst>
      <p:ext uri="{BB962C8B-B14F-4D97-AF65-F5344CB8AC3E}">
        <p14:creationId xmlns:p14="http://schemas.microsoft.com/office/powerpoint/2010/main" val="431989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66</a:t>
            </a:fld>
            <a:endParaRPr lang="zh-CN" altLang="en-US"/>
          </a:p>
        </p:txBody>
      </p:sp>
    </p:spTree>
    <p:extLst>
      <p:ext uri="{BB962C8B-B14F-4D97-AF65-F5344CB8AC3E}">
        <p14:creationId xmlns:p14="http://schemas.microsoft.com/office/powerpoint/2010/main" val="1498524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a:t>
            </a:fld>
            <a:endParaRPr lang="zh-CN" altLang="en-US"/>
          </a:p>
        </p:txBody>
      </p:sp>
    </p:spTree>
    <p:extLst>
      <p:ext uri="{BB962C8B-B14F-4D97-AF65-F5344CB8AC3E}">
        <p14:creationId xmlns:p14="http://schemas.microsoft.com/office/powerpoint/2010/main" val="18815227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67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8</a:t>
            </a:fld>
            <a:endParaRPr lang="zh-CN" altLang="en-US"/>
          </a:p>
        </p:txBody>
      </p:sp>
    </p:spTree>
    <p:extLst>
      <p:ext uri="{BB962C8B-B14F-4D97-AF65-F5344CB8AC3E}">
        <p14:creationId xmlns:p14="http://schemas.microsoft.com/office/powerpoint/2010/main" val="179609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9</a:t>
            </a:fld>
            <a:endParaRPr lang="zh-CN" altLang="en-US"/>
          </a:p>
        </p:txBody>
      </p:sp>
    </p:spTree>
    <p:extLst>
      <p:ext uri="{BB962C8B-B14F-4D97-AF65-F5344CB8AC3E}">
        <p14:creationId xmlns:p14="http://schemas.microsoft.com/office/powerpoint/2010/main" val="4179283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155494-7648-45E6-8BAF-45D7BA390127}" type="slidenum">
              <a:rPr lang="zh-CN" altLang="en-US" smtClean="0"/>
              <a:t>10</a:t>
            </a:fld>
            <a:endParaRPr lang="zh-CN" altLang="en-US"/>
          </a:p>
        </p:txBody>
      </p:sp>
    </p:spTree>
    <p:extLst>
      <p:ext uri="{BB962C8B-B14F-4D97-AF65-F5344CB8AC3E}">
        <p14:creationId xmlns:p14="http://schemas.microsoft.com/office/powerpoint/2010/main" val="327824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图片占位符 2"/>
          <p:cNvSpPr>
            <a:spLocks noGrp="1"/>
          </p:cNvSpPr>
          <p:nvPr>
            <p:ph type="pic" sz="quarter" idx="12"/>
          </p:nvPr>
        </p:nvSpPr>
        <p:spPr>
          <a:xfrm>
            <a:off x="812800" y="1296273"/>
            <a:ext cx="3787775" cy="2132727"/>
          </a:xfrm>
          <a:prstGeom prst="rect">
            <a:avLst/>
          </a:prstGeom>
          <a:ln w="25400">
            <a:noFill/>
          </a:ln>
        </p:spPr>
        <p:txBody>
          <a:bodyPr/>
          <a:lstStyle/>
          <a:p>
            <a:endParaRPr lang="zh-CN" altLang="en-US"/>
          </a:p>
        </p:txBody>
      </p:sp>
      <p:sp>
        <p:nvSpPr>
          <p:cNvPr id="9" name="图片占位符 2"/>
          <p:cNvSpPr>
            <a:spLocks noGrp="1"/>
          </p:cNvSpPr>
          <p:nvPr>
            <p:ph type="pic" sz="quarter" idx="13"/>
          </p:nvPr>
        </p:nvSpPr>
        <p:spPr>
          <a:xfrm>
            <a:off x="7578724" y="3628249"/>
            <a:ext cx="3787775" cy="2132727"/>
          </a:xfrm>
          <a:prstGeom prst="rect">
            <a:avLst/>
          </a:prstGeom>
          <a:ln w="25400">
            <a:noFill/>
          </a:ln>
        </p:spPr>
        <p:txBody>
          <a:bodyPr/>
          <a:lstStyle/>
          <a:p>
            <a:endParaRPr lang="zh-CN" altLang="en-US"/>
          </a:p>
        </p:txBody>
      </p:sp>
      <p:sp>
        <p:nvSpPr>
          <p:cNvPr id="16"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17" name="任意多边形: 形状 16"/>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5"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6" name="任意多边形: 形状 5"/>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图片占位符 9"/>
          <p:cNvSpPr>
            <a:spLocks noGrp="1"/>
          </p:cNvSpPr>
          <p:nvPr>
            <p:ph type="pic" sz="quarter" idx="12"/>
          </p:nvPr>
        </p:nvSpPr>
        <p:spPr>
          <a:xfrm rot="21360000">
            <a:off x="573528" y="1951974"/>
            <a:ext cx="4388400" cy="2692800"/>
          </a:xfrm>
          <a:prstGeom prst="rect">
            <a:avLst/>
          </a:prstGeom>
          <a:scene3d>
            <a:camera prst="perspectiveFront" fov="3000000">
              <a:rot lat="20460000" lon="18546000" rev="312000"/>
            </a:camera>
            <a:lightRig rig="threePt" dir="t"/>
          </a:scene3d>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812800" y="2271551"/>
            <a:ext cx="3178175" cy="2100424"/>
          </a:xfrm>
          <a:prstGeom prst="rect">
            <a:avLst/>
          </a:prstGeom>
        </p:spPr>
        <p:txBody>
          <a:bodyPr/>
          <a:lstStyle/>
          <a:p>
            <a:endParaRPr lang="zh-CN" altLang="en-US"/>
          </a:p>
        </p:txBody>
      </p:sp>
      <p:sp>
        <p:nvSpPr>
          <p:cNvPr id="11" name="图片占位符 9"/>
          <p:cNvSpPr>
            <a:spLocks noGrp="1"/>
          </p:cNvSpPr>
          <p:nvPr>
            <p:ph type="pic" sz="quarter" idx="13"/>
          </p:nvPr>
        </p:nvSpPr>
        <p:spPr>
          <a:xfrm>
            <a:off x="4506913" y="2271551"/>
            <a:ext cx="3178175" cy="2100424"/>
          </a:xfrm>
          <a:prstGeom prst="rect">
            <a:avLst/>
          </a:prstGeom>
        </p:spPr>
        <p:txBody>
          <a:bodyPr/>
          <a:lstStyle/>
          <a:p>
            <a:endParaRPr lang="zh-CN" altLang="en-US"/>
          </a:p>
        </p:txBody>
      </p:sp>
      <p:sp>
        <p:nvSpPr>
          <p:cNvPr id="12" name="图片占位符 9"/>
          <p:cNvSpPr>
            <a:spLocks noGrp="1"/>
          </p:cNvSpPr>
          <p:nvPr>
            <p:ph type="pic" sz="quarter" idx="14"/>
          </p:nvPr>
        </p:nvSpPr>
        <p:spPr>
          <a:xfrm>
            <a:off x="8201026" y="2271551"/>
            <a:ext cx="3178175" cy="2100424"/>
          </a:xfrm>
          <a:prstGeom prst="rect">
            <a:avLst/>
          </a:prstGeom>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图片占位符 5"/>
          <p:cNvSpPr>
            <a:spLocks noGrp="1"/>
          </p:cNvSpPr>
          <p:nvPr>
            <p:ph type="pic" sz="quarter" idx="12"/>
          </p:nvPr>
        </p:nvSpPr>
        <p:spPr>
          <a:xfrm>
            <a:off x="1001713" y="1584277"/>
            <a:ext cx="4978400" cy="3975147"/>
          </a:xfrm>
          <a:prstGeom prst="rect">
            <a:avLst/>
          </a:prstGeom>
          <a:ln w="25400">
            <a:noFill/>
          </a:ln>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812800" y="1408113"/>
            <a:ext cx="10553700" cy="1916112"/>
          </a:xfrm>
          <a:prstGeom prst="rect">
            <a:avLst/>
          </a:prstGeom>
          <a:ln w="25400">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2"/>
          </p:nvPr>
        </p:nvSpPr>
        <p:spPr>
          <a:xfrm>
            <a:off x="812800" y="1503363"/>
            <a:ext cx="3536950" cy="4638675"/>
          </a:xfrm>
          <a:prstGeom prst="rect">
            <a:avLst/>
          </a:prstGeom>
          <a:ln>
            <a:noFill/>
          </a:ln>
        </p:spPr>
        <p:txBody>
          <a:bodyPr/>
          <a:lstStyle/>
          <a:p>
            <a:endParaRPr lang="zh-CN" altLang="en-US"/>
          </a:p>
        </p:txBody>
      </p:sp>
      <p:sp>
        <p:nvSpPr>
          <p:cNvPr id="13" name="图片占位符 11"/>
          <p:cNvSpPr>
            <a:spLocks noGrp="1"/>
          </p:cNvSpPr>
          <p:nvPr>
            <p:ph type="pic" sz="quarter" idx="13"/>
          </p:nvPr>
        </p:nvSpPr>
        <p:spPr>
          <a:xfrm>
            <a:off x="4646751" y="1496835"/>
            <a:ext cx="3187702" cy="2199291"/>
          </a:xfrm>
          <a:prstGeom prst="rect">
            <a:avLst/>
          </a:prstGeom>
          <a:ln>
            <a:noFill/>
          </a:ln>
        </p:spPr>
        <p:txBody>
          <a:bodyPr/>
          <a:lstStyle/>
          <a:p>
            <a:endParaRPr lang="zh-CN" altLang="en-US"/>
          </a:p>
        </p:txBody>
      </p:sp>
      <p:sp>
        <p:nvSpPr>
          <p:cNvPr id="14" name="图片占位符 11"/>
          <p:cNvSpPr>
            <a:spLocks noGrp="1"/>
          </p:cNvSpPr>
          <p:nvPr>
            <p:ph type="pic" sz="quarter" idx="14"/>
          </p:nvPr>
        </p:nvSpPr>
        <p:spPr>
          <a:xfrm>
            <a:off x="8131454" y="1503890"/>
            <a:ext cx="3187702" cy="2199291"/>
          </a:xfrm>
          <a:prstGeom prst="rect">
            <a:avLst/>
          </a:prstGeom>
          <a:ln>
            <a:noFill/>
          </a:ln>
        </p:spPr>
        <p:txBody>
          <a:bodyPr/>
          <a:lstStyle/>
          <a:p>
            <a:endParaRPr lang="zh-CN" altLang="en-US"/>
          </a:p>
        </p:txBody>
      </p:sp>
      <p:sp>
        <p:nvSpPr>
          <p:cNvPr id="15" name="图片占位符 11"/>
          <p:cNvSpPr>
            <a:spLocks noGrp="1"/>
          </p:cNvSpPr>
          <p:nvPr>
            <p:ph type="pic" sz="quarter" idx="15"/>
          </p:nvPr>
        </p:nvSpPr>
        <p:spPr>
          <a:xfrm>
            <a:off x="4646751" y="3958419"/>
            <a:ext cx="3187702" cy="2199291"/>
          </a:xfrm>
          <a:prstGeom prst="rect">
            <a:avLst/>
          </a:prstGeom>
          <a:ln>
            <a:noFill/>
          </a:ln>
        </p:spPr>
        <p:txBody>
          <a:bodyPr/>
          <a:lstStyle/>
          <a:p>
            <a:endParaRPr lang="zh-CN" altLang="en-US"/>
          </a:p>
        </p:txBody>
      </p:sp>
      <p:sp>
        <p:nvSpPr>
          <p:cNvPr id="16" name="图片占位符 11"/>
          <p:cNvSpPr>
            <a:spLocks noGrp="1"/>
          </p:cNvSpPr>
          <p:nvPr>
            <p:ph type="pic" sz="quarter" idx="16"/>
          </p:nvPr>
        </p:nvSpPr>
        <p:spPr>
          <a:xfrm>
            <a:off x="8131454" y="3965474"/>
            <a:ext cx="3187702" cy="2199291"/>
          </a:xfrm>
          <a:prstGeom prst="rect">
            <a:avLst/>
          </a:prstGeom>
          <a:ln>
            <a:noFill/>
          </a:ln>
        </p:spPr>
        <p:txBody>
          <a:bodyPr/>
          <a:lstStyle/>
          <a:p>
            <a:endParaRPr lang="zh-CN" altLang="en-US"/>
          </a:p>
        </p:txBody>
      </p:sp>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文本占位符 15"/>
          <p:cNvSpPr>
            <a:spLocks noGrp="1"/>
          </p:cNvSpPr>
          <p:nvPr>
            <p:ph type="body" sz="quarter" idx="10" hasCustomPrompt="1"/>
          </p:nvPr>
        </p:nvSpPr>
        <p:spPr>
          <a:xfrm>
            <a:off x="696913" y="353331"/>
            <a:ext cx="3294062" cy="441325"/>
          </a:xfrm>
          <a:prstGeom prst="rect">
            <a:avLst/>
          </a:prstGeom>
        </p:spPr>
        <p:txBody>
          <a:bodyPr/>
          <a:lstStyle>
            <a:lvl1pPr marL="0" indent="0">
              <a:buNone/>
              <a:defRPr b="1">
                <a:solidFill>
                  <a:srgbClr val="AE282F"/>
                </a:solidFill>
              </a:defRPr>
            </a:lvl1pPr>
          </a:lstStyle>
          <a:p>
            <a:pPr lvl="0"/>
            <a:r>
              <a:rPr lang="zh-CN" altLang="en-US" dirty="0"/>
              <a:t>单击此处编辑文字</a:t>
            </a:r>
          </a:p>
        </p:txBody>
      </p:sp>
      <p:sp>
        <p:nvSpPr>
          <p:cNvPr id="4" name="文本占位符 18"/>
          <p:cNvSpPr>
            <a:spLocks noGrp="1"/>
          </p:cNvSpPr>
          <p:nvPr>
            <p:ph type="body" sz="quarter" idx="11" hasCustomPrompt="1"/>
          </p:nvPr>
        </p:nvSpPr>
        <p:spPr>
          <a:xfrm>
            <a:off x="11644311" y="6457760"/>
            <a:ext cx="695482" cy="400240"/>
          </a:xfrm>
          <a:prstGeom prst="rect">
            <a:avLst/>
          </a:prstGeom>
        </p:spPr>
        <p:txBody>
          <a:bodyPr/>
          <a:lstStyle>
            <a:lvl1pPr marL="0" indent="0">
              <a:buNone/>
              <a:defRPr sz="1800" b="1">
                <a:solidFill>
                  <a:schemeClr val="accent1"/>
                </a:solidFill>
                <a:latin typeface="+mj-lt"/>
              </a:defRPr>
            </a:lvl1pPr>
          </a:lstStyle>
          <a:p>
            <a:pPr lvl="0"/>
            <a:r>
              <a:rPr lang="zh-CN" altLang="en-US" dirty="0"/>
              <a:t>页码</a:t>
            </a:r>
          </a:p>
        </p:txBody>
      </p:sp>
      <p:sp>
        <p:nvSpPr>
          <p:cNvPr id="5" name="任意多边形: 形状 4"/>
          <p:cNvSpPr/>
          <p:nvPr userDrawn="1"/>
        </p:nvSpPr>
        <p:spPr>
          <a:xfrm rot="19500000">
            <a:off x="10600303" y="5743788"/>
            <a:ext cx="1665399" cy="783445"/>
          </a:xfrm>
          <a:custGeom>
            <a:avLst/>
            <a:gdLst>
              <a:gd name="connsiteX0" fmla="*/ 3170431 w 6340862"/>
              <a:gd name="connsiteY0" fmla="*/ 0 h 2306869"/>
              <a:gd name="connsiteX1" fmla="*/ 3329898 w 6340862"/>
              <a:gd name="connsiteY1" fmla="*/ 223816 h 2306869"/>
              <a:gd name="connsiteX2" fmla="*/ 6340862 w 6340862"/>
              <a:gd name="connsiteY2" fmla="*/ 2306869 h 2306869"/>
              <a:gd name="connsiteX3" fmla="*/ 3170431 w 6340862"/>
              <a:gd name="connsiteY3" fmla="*/ 2306869 h 2306869"/>
              <a:gd name="connsiteX4" fmla="*/ 0 w 6340862"/>
              <a:gd name="connsiteY4" fmla="*/ 2306869 h 2306869"/>
              <a:gd name="connsiteX5" fmla="*/ 3010964 w 6340862"/>
              <a:gd name="connsiteY5" fmla="*/ 223816 h 2306869"/>
              <a:gd name="connsiteX0-1" fmla="*/ 3170431 w 6340862"/>
              <a:gd name="connsiteY0-2" fmla="*/ 0 h 2306869"/>
              <a:gd name="connsiteX1-3" fmla="*/ 3329898 w 6340862"/>
              <a:gd name="connsiteY1-4" fmla="*/ 223816 h 2306869"/>
              <a:gd name="connsiteX2-5" fmla="*/ 6340862 w 6340862"/>
              <a:gd name="connsiteY2-6" fmla="*/ 2306869 h 2306869"/>
              <a:gd name="connsiteX3-7" fmla="*/ 3170431 w 6340862"/>
              <a:gd name="connsiteY3-8" fmla="*/ 2306869 h 2306869"/>
              <a:gd name="connsiteX4-9" fmla="*/ 0 w 6340862"/>
              <a:gd name="connsiteY4-10" fmla="*/ 2306869 h 2306869"/>
              <a:gd name="connsiteX5-11" fmla="*/ 3010964 w 6340862"/>
              <a:gd name="connsiteY5-12" fmla="*/ 223816 h 2306869"/>
              <a:gd name="connsiteX6" fmla="*/ 3170431 w 6340862"/>
              <a:gd name="connsiteY6" fmla="*/ 0 h 2306869"/>
              <a:gd name="connsiteX0-13" fmla="*/ 3170431 w 6340862"/>
              <a:gd name="connsiteY0-14" fmla="*/ 0 h 2306869"/>
              <a:gd name="connsiteX1-15" fmla="*/ 3329898 w 6340862"/>
              <a:gd name="connsiteY1-16" fmla="*/ 223816 h 2306869"/>
              <a:gd name="connsiteX2-17" fmla="*/ 6340862 w 6340862"/>
              <a:gd name="connsiteY2-18" fmla="*/ 2306869 h 2306869"/>
              <a:gd name="connsiteX3-19" fmla="*/ 3170431 w 6340862"/>
              <a:gd name="connsiteY3-20" fmla="*/ 2306869 h 2306869"/>
              <a:gd name="connsiteX4-21" fmla="*/ 0 w 6340862"/>
              <a:gd name="connsiteY4-22" fmla="*/ 2306869 h 2306869"/>
              <a:gd name="connsiteX5-23" fmla="*/ 3010964 w 6340862"/>
              <a:gd name="connsiteY5-24" fmla="*/ 223816 h 2306869"/>
              <a:gd name="connsiteX6-25" fmla="*/ 3170431 w 6340862"/>
              <a:gd name="connsiteY6-26" fmla="*/ 0 h 23068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6340862" h="2306869">
                <a:moveTo>
                  <a:pt x="3170431" y="0"/>
                </a:moveTo>
                <a:lnTo>
                  <a:pt x="3329898" y="223816"/>
                </a:lnTo>
                <a:cubicBezTo>
                  <a:pt x="4407572" y="1308467"/>
                  <a:pt x="4950054" y="1843573"/>
                  <a:pt x="6340862" y="2306869"/>
                </a:cubicBezTo>
                <a:lnTo>
                  <a:pt x="3170431" y="2306869"/>
                </a:lnTo>
                <a:lnTo>
                  <a:pt x="0" y="2306869"/>
                </a:lnTo>
                <a:cubicBezTo>
                  <a:pt x="1390808" y="1843573"/>
                  <a:pt x="1827454" y="1423918"/>
                  <a:pt x="3010964" y="223816"/>
                </a:cubicBezTo>
                <a:lnTo>
                  <a:pt x="3170431" y="0"/>
                </a:lnTo>
                <a:close/>
              </a:path>
            </a:pathLst>
          </a:custGeom>
          <a:gradFill flip="none" rotWithShape="1">
            <a:gsLst>
              <a:gs pos="40000">
                <a:schemeClr val="bg1"/>
              </a:gs>
              <a:gs pos="100000">
                <a:srgbClr val="D6D6D6"/>
              </a:gs>
              <a:gs pos="61000">
                <a:srgbClr val="E6E6E6"/>
              </a:gs>
              <a:gs pos="0">
                <a:srgbClr val="EAEAEA"/>
              </a:gs>
            </a:gsLst>
            <a:lin ang="5400000" scaled="1"/>
            <a:tileRect/>
          </a:gradFill>
          <a:ln w="25400">
            <a:noFill/>
          </a:ln>
          <a:effectLst>
            <a:outerShdw blurRad="762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50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10">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20570" y="373615"/>
            <a:ext cx="653016" cy="384228"/>
            <a:chOff x="-10285" y="301572"/>
            <a:chExt cx="653016" cy="384228"/>
          </a:xfrm>
          <a:solidFill>
            <a:schemeClr val="accent1"/>
          </a:solidFill>
        </p:grpSpPr>
        <p:sp>
          <p:nvSpPr>
            <p:cNvPr id="17" name="矩形 16"/>
            <p:cNvSpPr/>
            <p:nvPr/>
          </p:nvSpPr>
          <p:spPr>
            <a:xfrm>
              <a:off x="-10285" y="301572"/>
              <a:ext cx="453428"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522482" y="301572"/>
              <a:ext cx="120249" cy="384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矩形 14"/>
          <p:cNvSpPr/>
          <p:nvPr userDrawn="1"/>
        </p:nvSpPr>
        <p:spPr>
          <a:xfrm>
            <a:off x="3154393" y="5698360"/>
            <a:ext cx="5883215" cy="1151457"/>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组合 7"/>
          <p:cNvGrpSpPr/>
          <p:nvPr userDrawn="1"/>
        </p:nvGrpSpPr>
        <p:grpSpPr>
          <a:xfrm>
            <a:off x="0" y="-4762"/>
            <a:ext cx="1817444" cy="6862762"/>
            <a:chOff x="0" y="-4762"/>
            <a:chExt cx="1817444" cy="6862762"/>
          </a:xfrm>
        </p:grpSpPr>
        <p:sp>
          <p:nvSpPr>
            <p:cNvPr id="9" name="矩形 8"/>
            <p:cNvSpPr/>
            <p:nvPr/>
          </p:nvSpPr>
          <p:spPr>
            <a:xfrm>
              <a:off x="1" y="-4762"/>
              <a:ext cx="1817443" cy="686276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630" y="216338"/>
              <a:ext cx="516185" cy="515742"/>
            </a:xfrm>
            <a:prstGeom prst="rect">
              <a:avLst/>
            </a:prstGeom>
          </p:spPr>
        </p:pic>
        <p:pic>
          <p:nvPicPr>
            <p:cNvPr id="11" name="图片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2208" y="746368"/>
              <a:ext cx="1553028" cy="280408"/>
            </a:xfrm>
            <a:prstGeom prst="rect">
              <a:avLst/>
            </a:prstGeom>
          </p:spPr>
        </p:pic>
        <p:pic>
          <p:nvPicPr>
            <p:cNvPr id="12" name="图片 11"/>
            <p:cNvPicPr>
              <a:picLocks noChangeAspect="1"/>
            </p:cNvPicPr>
            <p:nvPr/>
          </p:nvPicPr>
          <p:blipFill>
            <a:blip r:embed="rId5" cstate="screen">
              <a:extLst>
                <a:ext uri="{28A0092B-C50C-407E-A947-70E740481C1C}">
                  <a14:useLocalDpi xmlns:a14="http://schemas.microsoft.com/office/drawing/2010/main" val="0"/>
                </a:ext>
              </a:extLst>
            </a:blip>
            <a:srcRect l="28415" r="23954" b="52929"/>
            <a:stretch>
              <a:fillRect/>
            </a:stretch>
          </p:blipFill>
          <p:spPr>
            <a:xfrm>
              <a:off x="0" y="6510770"/>
              <a:ext cx="1814901" cy="347230"/>
            </a:xfrm>
            <a:custGeom>
              <a:avLst/>
              <a:gdLst>
                <a:gd name="connsiteX0" fmla="*/ 0 w 1814901"/>
                <a:gd name="connsiteY0" fmla="*/ 0 h 347230"/>
                <a:gd name="connsiteX1" fmla="*/ 1814901 w 1814901"/>
                <a:gd name="connsiteY1" fmla="*/ 0 h 347230"/>
                <a:gd name="connsiteX2" fmla="*/ 1814901 w 1814901"/>
                <a:gd name="connsiteY2" fmla="*/ 347230 h 347230"/>
                <a:gd name="connsiteX3" fmla="*/ 0 w 1814901"/>
                <a:gd name="connsiteY3" fmla="*/ 347230 h 347230"/>
              </a:gdLst>
              <a:ahLst/>
              <a:cxnLst>
                <a:cxn ang="0">
                  <a:pos x="connsiteX0" y="connsiteY0"/>
                </a:cxn>
                <a:cxn ang="0">
                  <a:pos x="connsiteX1" y="connsiteY1"/>
                </a:cxn>
                <a:cxn ang="0">
                  <a:pos x="connsiteX2" y="connsiteY2"/>
                </a:cxn>
                <a:cxn ang="0">
                  <a:pos x="connsiteX3" y="connsiteY3"/>
                </a:cxn>
              </a:cxnLst>
              <a:rect l="l" t="t" r="r" b="b"/>
              <a:pathLst>
                <a:path w="1814901" h="347230">
                  <a:moveTo>
                    <a:pt x="0" y="0"/>
                  </a:moveTo>
                  <a:lnTo>
                    <a:pt x="1814901" y="0"/>
                  </a:lnTo>
                  <a:lnTo>
                    <a:pt x="1814901" y="347230"/>
                  </a:lnTo>
                  <a:lnTo>
                    <a:pt x="0" y="347230"/>
                  </a:lnTo>
                  <a:close/>
                </a:path>
              </a:pathLst>
            </a:custGeom>
          </p:spPr>
        </p:pic>
      </p:grpSp>
      <p:sp>
        <p:nvSpPr>
          <p:cNvPr id="13" name="矩形 12"/>
          <p:cNvSpPr/>
          <p:nvPr userDrawn="1"/>
        </p:nvSpPr>
        <p:spPr>
          <a:xfrm>
            <a:off x="3954493" y="5698360"/>
            <a:ext cx="5883215" cy="1151457"/>
          </a:xfrm>
          <a:prstGeom prst="rect">
            <a:avLst/>
          </a:prstGeom>
          <a:blipFill dpi="0" rotWithShape="1">
            <a:blip r:embed="rId6">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p:cNvSpPr/>
          <p:nvPr userDrawn="1"/>
        </p:nvSpPr>
        <p:spPr>
          <a:xfrm>
            <a:off x="3154393" y="5698360"/>
            <a:ext cx="5883215" cy="1151457"/>
          </a:xfrm>
          <a:prstGeom prst="rect">
            <a:avLst/>
          </a:prstGeom>
          <a:blipFill dpi="0" rotWithShape="1">
            <a:blip r:embed="rId1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hyperlink" Target="https://www.caict.ac.cn/kxyj/qwfb/ztbg/202509/P020250910593366724819.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3.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1.tmp"/><Relationship Id="rId5" Type="http://schemas.openxmlformats.org/officeDocument/2006/relationships/tags" Target="../tags/tag40.xml"/><Relationship Id="rId10" Type="http://schemas.openxmlformats.org/officeDocument/2006/relationships/slideLayout" Target="../slideLayouts/slideLayout8.xml"/><Relationship Id="rId4" Type="http://schemas.openxmlformats.org/officeDocument/2006/relationships/tags" Target="../tags/tag39.xml"/><Relationship Id="rId9" Type="http://schemas.openxmlformats.org/officeDocument/2006/relationships/tags" Target="../tags/tag44.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9.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5.jpeg"/><Relationship Id="rId4" Type="http://schemas.openxmlformats.org/officeDocument/2006/relationships/diagramData" Target="../diagrams/data2.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7.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53.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56.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slideLayout" Target="../slideLayouts/slideLayout8.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image" Target="../media/image50.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44.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slideLayout" Target="../slideLayouts/slideLayout8.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19" Type="http://schemas.openxmlformats.org/officeDocument/2006/relationships/image" Target="../media/image50.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9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1.tmp"/><Relationship Id="rId5" Type="http://schemas.openxmlformats.org/officeDocument/2006/relationships/tags" Target="../tags/tag99.xml"/><Relationship Id="rId10" Type="http://schemas.openxmlformats.org/officeDocument/2006/relationships/slideLayout" Target="../slideLayouts/slideLayout8.xml"/><Relationship Id="rId4" Type="http://schemas.openxmlformats.org/officeDocument/2006/relationships/tags" Target="../tags/tag98.xml"/><Relationship Id="rId9" Type="http://schemas.openxmlformats.org/officeDocument/2006/relationships/tags" Target="../tags/tag10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4.xml"/><Relationship Id="rId5" Type="http://schemas.openxmlformats.org/officeDocument/2006/relationships/image" Target="../media/image55.png"/><Relationship Id="rId4" Type="http://schemas.openxmlformats.org/officeDocument/2006/relationships/hyperlink" Target="https://www.mckinsey.com/capabilities/quantumblack/our-insights/the-next-innovation-revolution-powered-by-ai"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05.xml"/><Relationship Id="rId5" Type="http://schemas.openxmlformats.org/officeDocument/2006/relationships/image" Target="../media/image56.png"/><Relationship Id="rId4" Type="http://schemas.openxmlformats.org/officeDocument/2006/relationships/hyperlink" Target="https://www.mckinsey.com/capabilities/quantumblack/our-insights/the-next-innovation-revolution-powered-by-ai"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7.xml"/><Relationship Id="rId4"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8.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0.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slideLayout" Target="../slideLayouts/slideLayout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tags" Target="../tags/tag127.xml"/><Relationship Id="rId2" Type="http://schemas.openxmlformats.org/officeDocument/2006/relationships/tags" Target="../tags/tag112.xml"/><Relationship Id="rId16" Type="http://schemas.openxmlformats.org/officeDocument/2006/relationships/tags" Target="../tags/tag126.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19" Type="http://schemas.openxmlformats.org/officeDocument/2006/relationships/image" Target="../media/image11.tmp"/><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59.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image" Target="../media/image11.tmp"/><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1.tmp"/><Relationship Id="rId5" Type="http://schemas.openxmlformats.org/officeDocument/2006/relationships/tags" Target="../tags/tag9.xml"/><Relationship Id="rId10" Type="http://schemas.openxmlformats.org/officeDocument/2006/relationships/slideLayout" Target="../slideLayouts/slideLayout8.xml"/><Relationship Id="rId4" Type="http://schemas.openxmlformats.org/officeDocument/2006/relationships/tags" Target="../tags/tag8.xml"/><Relationship Id="rId9"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caict.ac.cn/kxyj/qwfb/ztbg/202508/P020250829553828220259.pdf"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17214" y="0"/>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521483"/>
            <a:ext cx="820438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第二章 人工智能技术</a:t>
            </a: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613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2" name="矩形: 圆角 11">
            <a:extLst>
              <a:ext uri="{FF2B5EF4-FFF2-40B4-BE49-F238E27FC236}">
                <a16:creationId xmlns:a16="http://schemas.microsoft.com/office/drawing/2014/main" id="{D3E625B8-A9D4-4F19-9BE3-92815010A7AC}"/>
              </a:ext>
            </a:extLst>
          </p:cNvPr>
          <p:cNvSpPr/>
          <p:nvPr/>
        </p:nvSpPr>
        <p:spPr>
          <a:xfrm>
            <a:off x="550254" y="3503160"/>
            <a:ext cx="1562100" cy="5588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如何建设数据集？</a:t>
            </a:r>
          </a:p>
        </p:txBody>
      </p:sp>
      <p:cxnSp>
        <p:nvCxnSpPr>
          <p:cNvPr id="4" name="直接箭头连接符 3">
            <a:extLst>
              <a:ext uri="{FF2B5EF4-FFF2-40B4-BE49-F238E27FC236}">
                <a16:creationId xmlns:a16="http://schemas.microsoft.com/office/drawing/2014/main" id="{5BBCA325-4AE6-47AC-A1A6-36BEE98B27E8}"/>
              </a:ext>
            </a:extLst>
          </p:cNvPr>
          <p:cNvCxnSpPr>
            <a:cxnSpLocks/>
            <a:stCxn id="12" idx="3"/>
            <a:endCxn id="3" idx="1"/>
          </p:cNvCxnSpPr>
          <p:nvPr/>
        </p:nvCxnSpPr>
        <p:spPr>
          <a:xfrm flipV="1">
            <a:off x="2112354" y="3778515"/>
            <a:ext cx="992795" cy="40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 name="图片 2">
            <a:extLst>
              <a:ext uri="{FF2B5EF4-FFF2-40B4-BE49-F238E27FC236}">
                <a16:creationId xmlns:a16="http://schemas.microsoft.com/office/drawing/2014/main" id="{A80231DC-8753-48B1-8701-88F17C7B7658}"/>
              </a:ext>
            </a:extLst>
          </p:cNvPr>
          <p:cNvPicPr>
            <a:picLocks noChangeAspect="1"/>
          </p:cNvPicPr>
          <p:nvPr/>
        </p:nvPicPr>
        <p:blipFill>
          <a:blip r:embed="rId4"/>
          <a:stretch>
            <a:fillRect/>
          </a:stretch>
        </p:blipFill>
        <p:spPr>
          <a:xfrm>
            <a:off x="3105149" y="1397530"/>
            <a:ext cx="8309477" cy="4761969"/>
          </a:xfrm>
          <a:prstGeom prst="rect">
            <a:avLst/>
          </a:prstGeom>
          <a:ln w="19050">
            <a:solidFill>
              <a:schemeClr val="accent1"/>
            </a:solidFill>
          </a:ln>
        </p:spPr>
      </p:pic>
    </p:spTree>
    <p:custDataLst>
      <p:tags r:id="rId1"/>
    </p:custDataLst>
    <p:extLst>
      <p:ext uri="{BB962C8B-B14F-4D97-AF65-F5344CB8AC3E}">
        <p14:creationId xmlns:p14="http://schemas.microsoft.com/office/powerpoint/2010/main" val="364152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pic>
        <p:nvPicPr>
          <p:cNvPr id="9" name="图片 8" descr="图示&#10;&#10;AI 生成的内容可能不正确。">
            <a:extLst>
              <a:ext uri="{FF2B5EF4-FFF2-40B4-BE49-F238E27FC236}">
                <a16:creationId xmlns:a16="http://schemas.microsoft.com/office/drawing/2014/main" id="{459E509E-76EA-C1D7-1274-FFDD590F8D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1085" y="515967"/>
            <a:ext cx="4857756" cy="5988702"/>
          </a:xfrm>
          <a:prstGeom prst="rect">
            <a:avLst/>
          </a:prstGeom>
        </p:spPr>
      </p:pic>
      <p:sp>
        <p:nvSpPr>
          <p:cNvPr id="10" name="文本框 9">
            <a:extLst>
              <a:ext uri="{FF2B5EF4-FFF2-40B4-BE49-F238E27FC236}">
                <a16:creationId xmlns:a16="http://schemas.microsoft.com/office/drawing/2014/main" id="{3D48A5A1-13D5-63DD-DD90-487C2CFB4638}"/>
              </a:ext>
            </a:extLst>
          </p:cNvPr>
          <p:cNvSpPr txBox="1"/>
          <p:nvPr/>
        </p:nvSpPr>
        <p:spPr>
          <a:xfrm>
            <a:off x="410659" y="1171746"/>
            <a:ext cx="6891420" cy="2031325"/>
          </a:xfrm>
          <a:prstGeom prst="rect">
            <a:avLst/>
          </a:prstGeom>
          <a:noFill/>
        </p:spPr>
        <p:txBody>
          <a:bodyPr wrap="square" rtlCol="0">
            <a:spAutoFit/>
          </a:bodyPr>
          <a:lstStyle/>
          <a:p>
            <a:pPr algn="just"/>
            <a:r>
              <a:rPr lang="zh-CN" altLang="en-US" b="1" dirty="0"/>
              <a:t>算力即计算能力（</a:t>
            </a:r>
            <a:r>
              <a:rPr lang="en-US" altLang="zh-CN" b="1" dirty="0"/>
              <a:t>Computing Power</a:t>
            </a:r>
            <a:r>
              <a:rPr lang="zh-CN" altLang="en-US" b="1" dirty="0"/>
              <a:t>）</a:t>
            </a:r>
            <a:r>
              <a:rPr lang="zh-CN" altLang="en-US" dirty="0"/>
              <a:t>，是集信息计算力、网络运载力、数据存储力于一体的新型生产力，主要通过算力基础设施向社会提供服务。</a:t>
            </a:r>
            <a:endParaRPr lang="en-US" altLang="zh-CN" dirty="0"/>
          </a:p>
          <a:p>
            <a:pPr algn="just"/>
            <a:endParaRPr lang="en-US" altLang="zh-CN" dirty="0"/>
          </a:p>
          <a:p>
            <a:pPr algn="just"/>
            <a:r>
              <a:rPr lang="zh-CN" altLang="en-US" dirty="0"/>
              <a:t>算力就像一个强大的</a:t>
            </a:r>
            <a:r>
              <a:rPr lang="zh-CN" altLang="en-US" b="1" dirty="0"/>
              <a:t>“数字大脑</a:t>
            </a:r>
            <a:r>
              <a:rPr lang="zh-CN" altLang="en-US" dirty="0"/>
              <a:t>”，以算力基础设施为载体，对海量数据进行计算、存储和汇聚分发，保障各类复杂程序算法、应用系统的高效稳定运行。</a:t>
            </a:r>
          </a:p>
        </p:txBody>
      </p:sp>
      <p:pic>
        <p:nvPicPr>
          <p:cNvPr id="12" name="图片 11" descr="电脑萤幕画面&#10;&#10;AI 生成的内容可能不正确。">
            <a:extLst>
              <a:ext uri="{FF2B5EF4-FFF2-40B4-BE49-F238E27FC236}">
                <a16:creationId xmlns:a16="http://schemas.microsoft.com/office/drawing/2014/main" id="{BD4A9698-54BA-C12B-B76F-A76898757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08" y="3429000"/>
            <a:ext cx="6698771" cy="2936448"/>
          </a:xfrm>
          <a:prstGeom prst="rect">
            <a:avLst/>
          </a:prstGeom>
        </p:spPr>
      </p:pic>
    </p:spTree>
    <p:custDataLst>
      <p:tags r:id="rId1"/>
    </p:custDataLst>
    <p:extLst>
      <p:ext uri="{BB962C8B-B14F-4D97-AF65-F5344CB8AC3E}">
        <p14:creationId xmlns:p14="http://schemas.microsoft.com/office/powerpoint/2010/main" val="104002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49EE0-BAA4-4BD5-D35E-B4C8A1CE3BF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0D83B8D-C159-03E4-49A1-0E24E4B113F1}"/>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0146A93C-5EED-BC23-4DF2-B2A899BD36C8}"/>
              </a:ext>
            </a:extLst>
          </p:cNvPr>
          <p:cNvSpPr txBox="1"/>
          <p:nvPr/>
        </p:nvSpPr>
        <p:spPr>
          <a:xfrm>
            <a:off x="591348" y="974630"/>
            <a:ext cx="7835368" cy="5488682"/>
          </a:xfrm>
          <a:prstGeom prst="rect">
            <a:avLst/>
          </a:prstGeom>
          <a:noFill/>
        </p:spPr>
        <p:txBody>
          <a:bodyPr wrap="square" rtlCol="0">
            <a:spAutoFit/>
          </a:bodyPr>
          <a:lstStyle/>
          <a:p>
            <a:pPr algn="just">
              <a:lnSpc>
                <a:spcPct val="150000"/>
              </a:lnSpc>
            </a:pPr>
            <a:r>
              <a:rPr lang="zh-CN" altLang="en-US" sz="2000" b="1" dirty="0"/>
              <a:t>如何衡量算力？</a:t>
            </a:r>
            <a:endParaRPr lang="en-US" altLang="zh-CN" sz="2000" b="1" dirty="0"/>
          </a:p>
          <a:p>
            <a:pPr marL="285750" indent="-285750" algn="just">
              <a:lnSpc>
                <a:spcPct val="150000"/>
              </a:lnSpc>
              <a:buFont typeface="Wingdings" panose="05000000000000000000" pitchFamily="2" charset="2"/>
              <a:buChar char="Ø"/>
            </a:pPr>
            <a:r>
              <a:rPr lang="zh-CN" altLang="en-US" dirty="0"/>
              <a:t>在计算科学领域，我们用一个专业指标来衡量计算设备的“脑力”</a:t>
            </a:r>
            <a:r>
              <a:rPr lang="en-US" altLang="zh-CN" dirty="0"/>
              <a:t>——</a:t>
            </a:r>
            <a:r>
              <a:rPr lang="en-US" altLang="zh-CN" b="1" dirty="0"/>
              <a:t>FLOPS(Floating-point Operations Per Second)</a:t>
            </a:r>
            <a:r>
              <a:rPr lang="zh-CN" altLang="en-US" b="1" dirty="0"/>
              <a:t>，即每秒浮点运算次数</a:t>
            </a:r>
            <a:r>
              <a:rPr lang="zh-CN" altLang="en-US" dirty="0"/>
              <a:t>。</a:t>
            </a:r>
            <a:endParaRPr lang="en-US" altLang="zh-CN" dirty="0"/>
          </a:p>
          <a:p>
            <a:pPr marL="285750" indent="-285750" algn="just">
              <a:lnSpc>
                <a:spcPct val="150000"/>
              </a:lnSpc>
              <a:buFont typeface="Wingdings" panose="05000000000000000000" pitchFamily="2" charset="2"/>
              <a:buChar char="Ø"/>
            </a:pPr>
            <a:r>
              <a:rPr lang="zh-CN" altLang="en-US" dirty="0"/>
              <a:t>这个指标就像衡量电脑性能的</a:t>
            </a:r>
            <a:r>
              <a:rPr lang="zh-CN" altLang="en-US" b="1" dirty="0"/>
              <a:t>“心跳”</a:t>
            </a:r>
            <a:r>
              <a:rPr lang="zh-CN" altLang="en-US" dirty="0"/>
              <a:t>，数值越大，计算能力越强。</a:t>
            </a:r>
            <a:r>
              <a:rPr lang="en-US" altLang="zh-CN" dirty="0"/>
              <a:t>FLOPS</a:t>
            </a:r>
            <a:r>
              <a:rPr lang="zh-CN" altLang="en-US" dirty="0"/>
              <a:t>采用国际通行的十进制单位体系：</a:t>
            </a:r>
            <a:endParaRPr lang="en-US" altLang="zh-CN" dirty="0"/>
          </a:p>
          <a:p>
            <a:pPr marL="742950" lvl="1" indent="-285750" algn="just">
              <a:lnSpc>
                <a:spcPct val="150000"/>
              </a:lnSpc>
              <a:buFont typeface="Wingdings" panose="05000000000000000000" pitchFamily="2" charset="2"/>
              <a:buChar char="u"/>
            </a:pPr>
            <a:r>
              <a:rPr lang="zh-CN" altLang="en-US" b="1" dirty="0"/>
              <a:t>基础单位：</a:t>
            </a:r>
            <a:r>
              <a:rPr lang="en-US" altLang="zh-CN" dirty="0"/>
              <a:t>FLOPS</a:t>
            </a:r>
            <a:r>
              <a:rPr lang="zh-CN" altLang="en-US" dirty="0"/>
              <a:t>（次</a:t>
            </a:r>
            <a:r>
              <a:rPr lang="en-US" altLang="zh-CN" dirty="0"/>
              <a:t>/</a:t>
            </a:r>
            <a:r>
              <a:rPr lang="zh-CN" altLang="en-US" dirty="0"/>
              <a:t>秒）</a:t>
            </a:r>
          </a:p>
          <a:p>
            <a:pPr marL="742950" lvl="1" indent="-285750" algn="just">
              <a:lnSpc>
                <a:spcPct val="150000"/>
              </a:lnSpc>
              <a:buFont typeface="Wingdings" panose="05000000000000000000" pitchFamily="2" charset="2"/>
              <a:buChar char="u"/>
            </a:pPr>
            <a:r>
              <a:rPr lang="zh-CN" altLang="en-US" b="1" dirty="0"/>
              <a:t>进阶单位：</a:t>
            </a:r>
          </a:p>
          <a:p>
            <a:pPr marL="1200150" lvl="2" indent="-285750" algn="just">
              <a:lnSpc>
                <a:spcPct val="150000"/>
              </a:lnSpc>
              <a:buFont typeface="Arial" panose="020B0604020202020204" pitchFamily="34" charset="0"/>
              <a:buChar char="•"/>
            </a:pPr>
            <a:r>
              <a:rPr lang="en-US" altLang="zh-CN" dirty="0"/>
              <a:t>MFLOPS(Mega)</a:t>
            </a:r>
            <a:r>
              <a:rPr lang="zh-CN" altLang="en-US" dirty="0"/>
              <a:t>：百万次</a:t>
            </a:r>
            <a:r>
              <a:rPr lang="en-US" altLang="zh-CN" dirty="0"/>
              <a:t>(10^6)</a:t>
            </a:r>
          </a:p>
          <a:p>
            <a:pPr marL="1200150" lvl="2" indent="-285750" algn="just">
              <a:lnSpc>
                <a:spcPct val="150000"/>
              </a:lnSpc>
              <a:buFont typeface="Arial" panose="020B0604020202020204" pitchFamily="34" charset="0"/>
              <a:buChar char="•"/>
            </a:pPr>
            <a:r>
              <a:rPr lang="en-US" altLang="zh-CN" dirty="0"/>
              <a:t>GFLOPS(Giga)</a:t>
            </a:r>
            <a:r>
              <a:rPr lang="zh-CN" altLang="en-US" dirty="0"/>
              <a:t>：十亿次</a:t>
            </a:r>
            <a:r>
              <a:rPr lang="en-US" altLang="zh-CN" dirty="0"/>
              <a:t>(10^9)——</a:t>
            </a:r>
            <a:r>
              <a:rPr lang="zh-CN" altLang="en-US" dirty="0"/>
              <a:t>主流游戏显卡在此量级</a:t>
            </a:r>
          </a:p>
          <a:p>
            <a:pPr marL="1200150" lvl="2" indent="-285750" algn="just">
              <a:lnSpc>
                <a:spcPct val="150000"/>
              </a:lnSpc>
              <a:buFont typeface="Arial" panose="020B0604020202020204" pitchFamily="34" charset="0"/>
              <a:buChar char="•"/>
            </a:pPr>
            <a:r>
              <a:rPr lang="en-US" altLang="zh-CN" dirty="0"/>
              <a:t>TFLOPS(Tera)</a:t>
            </a:r>
            <a:r>
              <a:rPr lang="zh-CN" altLang="en-US" dirty="0"/>
              <a:t>：万亿次</a:t>
            </a:r>
            <a:r>
              <a:rPr lang="en-US" altLang="zh-CN" dirty="0"/>
              <a:t>(10^12)——</a:t>
            </a:r>
            <a:r>
              <a:rPr lang="zh-CN" altLang="en-US" dirty="0"/>
              <a:t>高性能</a:t>
            </a:r>
            <a:r>
              <a:rPr lang="en-US" altLang="zh-CN" dirty="0"/>
              <a:t>GPU/</a:t>
            </a:r>
            <a:r>
              <a:rPr lang="zh-CN" altLang="en-US" dirty="0"/>
              <a:t>服务器级</a:t>
            </a:r>
            <a:r>
              <a:rPr lang="en-US" altLang="zh-CN" dirty="0"/>
              <a:t>CPU</a:t>
            </a:r>
          </a:p>
          <a:p>
            <a:pPr marL="1200150" lvl="2" indent="-285750" algn="just">
              <a:lnSpc>
                <a:spcPct val="150000"/>
              </a:lnSpc>
              <a:buFont typeface="Arial" panose="020B0604020202020204" pitchFamily="34" charset="0"/>
              <a:buChar char="•"/>
            </a:pPr>
            <a:r>
              <a:rPr lang="en-US" altLang="zh-CN" dirty="0"/>
              <a:t>PFLOPS(Peta)</a:t>
            </a:r>
            <a:r>
              <a:rPr lang="zh-CN" altLang="en-US" dirty="0"/>
              <a:t>：千万亿次</a:t>
            </a:r>
            <a:r>
              <a:rPr lang="en-US" altLang="zh-CN" dirty="0"/>
              <a:t>(10^15)——</a:t>
            </a:r>
            <a:r>
              <a:rPr lang="zh-CN" altLang="en-US" dirty="0"/>
              <a:t>顶级超算节点</a:t>
            </a:r>
            <a:r>
              <a:rPr lang="en-US" altLang="zh-CN" dirty="0"/>
              <a:t>/</a:t>
            </a:r>
            <a:r>
              <a:rPr lang="zh-CN" altLang="en-US" dirty="0"/>
              <a:t>集群</a:t>
            </a:r>
          </a:p>
          <a:p>
            <a:pPr marL="1200150" lvl="2" indent="-285750" algn="just">
              <a:lnSpc>
                <a:spcPct val="150000"/>
              </a:lnSpc>
              <a:buFont typeface="Arial" panose="020B0604020202020204" pitchFamily="34" charset="0"/>
              <a:buChar char="•"/>
            </a:pPr>
            <a:r>
              <a:rPr lang="en-US" altLang="zh-CN" dirty="0"/>
              <a:t>EFLOPS(Exa)</a:t>
            </a:r>
            <a:r>
              <a:rPr lang="zh-CN" altLang="en-US" dirty="0"/>
              <a:t>：百亿亿次</a:t>
            </a:r>
            <a:r>
              <a:rPr lang="en-US" altLang="zh-CN" dirty="0"/>
              <a:t>(10^18)——</a:t>
            </a:r>
            <a:r>
              <a:rPr lang="zh-CN" altLang="en-US" dirty="0"/>
              <a:t>当前最前沿超级计算机</a:t>
            </a:r>
            <a:r>
              <a:rPr lang="en-US" altLang="zh-CN" dirty="0"/>
              <a:t>(</a:t>
            </a:r>
            <a:r>
              <a:rPr lang="zh-CN" altLang="en-US" dirty="0"/>
              <a:t>如</a:t>
            </a:r>
            <a:r>
              <a:rPr lang="en-US" altLang="zh-CN" dirty="0"/>
              <a:t>Frontier)</a:t>
            </a:r>
            <a:endParaRPr lang="zh-CN" altLang="en-US" dirty="0"/>
          </a:p>
        </p:txBody>
      </p:sp>
      <p:sp>
        <p:nvSpPr>
          <p:cNvPr id="5" name="矩形: 圆角 4">
            <a:extLst>
              <a:ext uri="{FF2B5EF4-FFF2-40B4-BE49-F238E27FC236}">
                <a16:creationId xmlns:a16="http://schemas.microsoft.com/office/drawing/2014/main" id="{868B21BC-0375-851A-F1D1-C7221A330E87}"/>
              </a:ext>
            </a:extLst>
          </p:cNvPr>
          <p:cNvSpPr/>
          <p:nvPr/>
        </p:nvSpPr>
        <p:spPr>
          <a:xfrm>
            <a:off x="9012587" y="1407190"/>
            <a:ext cx="2989595" cy="186165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dirty="0"/>
              <a:t>一款</a:t>
            </a:r>
            <a:r>
              <a:rPr lang="zh-CN" altLang="en-US" b="1" dirty="0"/>
              <a:t>高端游戏显卡</a:t>
            </a:r>
            <a:r>
              <a:rPr lang="zh-CN" altLang="en-US" dirty="0"/>
              <a:t>可能拥有</a:t>
            </a:r>
            <a:r>
              <a:rPr lang="zh-CN" altLang="en-US" b="1" dirty="0"/>
              <a:t>约</a:t>
            </a:r>
            <a:r>
              <a:rPr lang="en-US" altLang="zh-CN" b="1" dirty="0"/>
              <a:t>80TFLOPS</a:t>
            </a:r>
            <a:r>
              <a:rPr lang="zh-CN" altLang="en-US" dirty="0"/>
              <a:t>的算力，相当于</a:t>
            </a:r>
            <a:r>
              <a:rPr lang="zh-CN" altLang="en-US" b="1" dirty="0"/>
              <a:t>每秒能完成</a:t>
            </a:r>
            <a:r>
              <a:rPr lang="en-US" altLang="zh-CN" b="1" dirty="0"/>
              <a:t>80</a:t>
            </a:r>
            <a:r>
              <a:rPr lang="zh-CN" altLang="en-US" b="1" dirty="0"/>
              <a:t>万亿次数学运算</a:t>
            </a:r>
            <a:r>
              <a:rPr lang="zh-CN" altLang="en-US" dirty="0"/>
              <a:t>，支持</a:t>
            </a:r>
            <a:r>
              <a:rPr lang="en-US" altLang="zh-CN" dirty="0"/>
              <a:t>3A</a:t>
            </a:r>
            <a:r>
              <a:rPr lang="zh-CN" altLang="en-US" dirty="0"/>
              <a:t>游戏。</a:t>
            </a:r>
          </a:p>
        </p:txBody>
      </p:sp>
      <p:sp>
        <p:nvSpPr>
          <p:cNvPr id="6" name="矩形: 圆角 5">
            <a:extLst>
              <a:ext uri="{FF2B5EF4-FFF2-40B4-BE49-F238E27FC236}">
                <a16:creationId xmlns:a16="http://schemas.microsoft.com/office/drawing/2014/main" id="{F650E68C-DD71-B83F-C55E-80C5AD1776AF}"/>
              </a:ext>
            </a:extLst>
          </p:cNvPr>
          <p:cNvSpPr/>
          <p:nvPr/>
        </p:nvSpPr>
        <p:spPr>
          <a:xfrm>
            <a:off x="9012588" y="3920420"/>
            <a:ext cx="2989595" cy="2036867"/>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超算“</a:t>
            </a:r>
            <a:r>
              <a:rPr lang="en-US" altLang="zh-CN" b="1" dirty="0"/>
              <a:t>Frontier</a:t>
            </a:r>
            <a:r>
              <a:rPr lang="en-US" altLang="zh-CN" b="1" dirty="0">
                <a:latin typeface="+mn-ea"/>
              </a:rPr>
              <a:t>”</a:t>
            </a:r>
            <a:r>
              <a:rPr lang="zh-CN" altLang="en-US" dirty="0"/>
              <a:t>，峰值性能突破</a:t>
            </a:r>
            <a:r>
              <a:rPr lang="en-US" altLang="zh-CN" b="1" dirty="0"/>
              <a:t>1EFLOPS</a:t>
            </a:r>
            <a:r>
              <a:rPr lang="zh-CN" altLang="en-US" dirty="0"/>
              <a:t>，即每秒能完成一百亿亿次运算，相当于</a:t>
            </a:r>
            <a:r>
              <a:rPr lang="en-US" altLang="zh-CN" dirty="0"/>
              <a:t>1250</a:t>
            </a:r>
            <a:r>
              <a:rPr lang="zh-CN" altLang="en-US" dirty="0"/>
              <a:t>万块</a:t>
            </a:r>
            <a:r>
              <a:rPr lang="en-US" altLang="zh-CN" dirty="0"/>
              <a:t>RTX4090</a:t>
            </a:r>
            <a:r>
              <a:rPr lang="zh-CN" altLang="en-US" dirty="0"/>
              <a:t>显卡同时工作。</a:t>
            </a:r>
          </a:p>
        </p:txBody>
      </p:sp>
    </p:spTree>
    <p:custDataLst>
      <p:tags r:id="rId1"/>
    </p:custDataLst>
    <p:extLst>
      <p:ext uri="{BB962C8B-B14F-4D97-AF65-F5344CB8AC3E}">
        <p14:creationId xmlns:p14="http://schemas.microsoft.com/office/powerpoint/2010/main" val="397077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33B00-7610-62F7-AB67-0E1FEAF5C88B}"/>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E3FBCD30-3030-AF3D-6149-81A63666C167}"/>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5680D22A-9BC3-D668-A50B-FD162E6BAF3E}"/>
              </a:ext>
            </a:extLst>
          </p:cNvPr>
          <p:cNvSpPr txBox="1"/>
          <p:nvPr/>
        </p:nvSpPr>
        <p:spPr>
          <a:xfrm>
            <a:off x="591348" y="974630"/>
            <a:ext cx="6778606" cy="2582117"/>
          </a:xfrm>
          <a:prstGeom prst="rect">
            <a:avLst/>
          </a:prstGeom>
          <a:noFill/>
        </p:spPr>
        <p:txBody>
          <a:bodyPr wrap="square" rtlCol="0">
            <a:spAutoFit/>
          </a:bodyPr>
          <a:lstStyle/>
          <a:p>
            <a:pPr algn="just">
              <a:lnSpc>
                <a:spcPct val="150000"/>
              </a:lnSpc>
            </a:pPr>
            <a:r>
              <a:rPr lang="zh-CN" altLang="en-US" sz="2000" b="1" dirty="0"/>
              <a:t>算力有哪些应用场景？</a:t>
            </a:r>
            <a:endParaRPr lang="en-US" altLang="zh-CN" sz="2000" b="1" dirty="0"/>
          </a:p>
          <a:p>
            <a:pPr marL="285750" indent="-285750" algn="just">
              <a:lnSpc>
                <a:spcPct val="150000"/>
              </a:lnSpc>
              <a:buFont typeface="Wingdings" panose="05000000000000000000" pitchFamily="2" charset="2"/>
              <a:buChar char="Ø"/>
            </a:pPr>
            <a:r>
              <a:rPr lang="en-US" altLang="zh-CN" b="1" dirty="0"/>
              <a:t>1. </a:t>
            </a:r>
            <a:r>
              <a:rPr lang="zh-CN" altLang="en-US" b="1" dirty="0"/>
              <a:t>人工智能领域</a:t>
            </a:r>
            <a:endParaRPr lang="en-US" altLang="zh-CN" b="1" dirty="0"/>
          </a:p>
          <a:p>
            <a:pPr marL="742950" lvl="1" indent="-285750" algn="just">
              <a:lnSpc>
                <a:spcPct val="150000"/>
              </a:lnSpc>
              <a:buFont typeface="Arial" panose="020B0604020202020204" pitchFamily="34" charset="0"/>
              <a:buChar char="•"/>
            </a:pPr>
            <a:r>
              <a:rPr lang="zh-CN" altLang="en-US" dirty="0"/>
              <a:t>通过大规模算力集群实现海量数据的学习训练，优化模型参数，并依托分布式算力和网络，满足大模型在</a:t>
            </a:r>
            <a:r>
              <a:rPr lang="zh-CN" altLang="en-US" b="1" dirty="0"/>
              <a:t>智能问答、内容生成、图像识别</a:t>
            </a:r>
            <a:r>
              <a:rPr lang="zh-CN" altLang="en-US" dirty="0"/>
              <a:t>等场景中的实时推理需求，推动</a:t>
            </a:r>
            <a:r>
              <a:rPr lang="en-US" altLang="zh-CN" dirty="0"/>
              <a:t>AI</a:t>
            </a:r>
            <a:r>
              <a:rPr lang="zh-CN" altLang="en-US" dirty="0"/>
              <a:t>技术从理论研究走向千行百业。</a:t>
            </a:r>
            <a:endParaRPr lang="en-US" altLang="zh-CN" dirty="0"/>
          </a:p>
        </p:txBody>
      </p:sp>
      <p:pic>
        <p:nvPicPr>
          <p:cNvPr id="3" name="图片 2" descr="卡通人物&#10;&#10;AI 生成的内容可能不正确。">
            <a:extLst>
              <a:ext uri="{FF2B5EF4-FFF2-40B4-BE49-F238E27FC236}">
                <a16:creationId xmlns:a16="http://schemas.microsoft.com/office/drawing/2014/main" id="{6B00319F-45EE-0F2C-40B6-F9C00172F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4317" y="1184600"/>
            <a:ext cx="3238500" cy="2162175"/>
          </a:xfrm>
          <a:prstGeom prst="rect">
            <a:avLst/>
          </a:prstGeom>
        </p:spPr>
      </p:pic>
      <p:sp>
        <p:nvSpPr>
          <p:cNvPr id="7" name="文本框 6">
            <a:extLst>
              <a:ext uri="{FF2B5EF4-FFF2-40B4-BE49-F238E27FC236}">
                <a16:creationId xmlns:a16="http://schemas.microsoft.com/office/drawing/2014/main" id="{D9F05E02-96AE-078F-169A-55C9BA71BF92}"/>
              </a:ext>
            </a:extLst>
          </p:cNvPr>
          <p:cNvSpPr txBox="1"/>
          <p:nvPr/>
        </p:nvSpPr>
        <p:spPr>
          <a:xfrm>
            <a:off x="591348" y="3693633"/>
            <a:ext cx="6778606" cy="17049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2. </a:t>
            </a:r>
            <a:r>
              <a:rPr lang="zh-CN" altLang="en-US" b="1" dirty="0"/>
              <a:t>智能制造</a:t>
            </a:r>
            <a:endParaRPr lang="en-US" altLang="zh-CN" b="1" dirty="0"/>
          </a:p>
          <a:p>
            <a:pPr marL="742950" lvl="1" indent="-285750" algn="just">
              <a:lnSpc>
                <a:spcPct val="150000"/>
              </a:lnSpc>
              <a:buFont typeface="Arial" panose="020B0604020202020204" pitchFamily="34" charset="0"/>
              <a:buChar char="•"/>
            </a:pPr>
            <a:r>
              <a:rPr lang="zh-CN" altLang="en-US" dirty="0"/>
              <a:t>通过云边端协同的算力设施架构对工业场景海量数据进行实时分析，实现</a:t>
            </a:r>
            <a:r>
              <a:rPr lang="zh-CN" altLang="en-US" b="1" dirty="0"/>
              <a:t>智能检测、故障分析、人机协作和辅助决策</a:t>
            </a:r>
            <a:r>
              <a:rPr lang="zh-CN" altLang="en-US" dirty="0"/>
              <a:t>，优化工艺流程，提高生产效率和产品质量。</a:t>
            </a:r>
            <a:endParaRPr lang="en-US" altLang="zh-CN" dirty="0"/>
          </a:p>
        </p:txBody>
      </p:sp>
      <p:pic>
        <p:nvPicPr>
          <p:cNvPr id="10" name="图片 9" descr="图片包含 游戏机&#10;&#10;AI 生成的内容可能不正确。">
            <a:extLst>
              <a:ext uri="{FF2B5EF4-FFF2-40B4-BE49-F238E27FC236}">
                <a16:creationId xmlns:a16="http://schemas.microsoft.com/office/drawing/2014/main" id="{420B5252-4190-E5D3-930C-2B61F7DC8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1170" y="3978356"/>
            <a:ext cx="3724795" cy="2086266"/>
          </a:xfrm>
          <a:prstGeom prst="rect">
            <a:avLst/>
          </a:prstGeom>
        </p:spPr>
      </p:pic>
    </p:spTree>
    <p:custDataLst>
      <p:tags r:id="rId1"/>
    </p:custDataLst>
    <p:extLst>
      <p:ext uri="{BB962C8B-B14F-4D97-AF65-F5344CB8AC3E}">
        <p14:creationId xmlns:p14="http://schemas.microsoft.com/office/powerpoint/2010/main" val="13445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473E-B097-6012-75D5-87B31D5A2A50}"/>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82644FA2-1810-5C35-BAF4-9BEE1F04D931}"/>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AF1DE53D-A9CE-A6DD-A2B9-0A44E95A556E}"/>
              </a:ext>
            </a:extLst>
          </p:cNvPr>
          <p:cNvSpPr txBox="1"/>
          <p:nvPr/>
        </p:nvSpPr>
        <p:spPr>
          <a:xfrm>
            <a:off x="591348" y="974630"/>
            <a:ext cx="6778606" cy="17049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3. </a:t>
            </a:r>
            <a:r>
              <a:rPr lang="zh-CN" altLang="en-US" b="1" dirty="0"/>
              <a:t>金融交易</a:t>
            </a:r>
            <a:endParaRPr lang="en-US" altLang="zh-CN" b="1" dirty="0"/>
          </a:p>
          <a:p>
            <a:pPr marL="742950" lvl="1" indent="-285750" algn="just">
              <a:lnSpc>
                <a:spcPct val="150000"/>
              </a:lnSpc>
              <a:buFont typeface="Arial" panose="020B0604020202020204" pitchFamily="34" charset="0"/>
              <a:buChar char="•"/>
            </a:pPr>
            <a:r>
              <a:rPr lang="zh-CN" altLang="en-US" dirty="0"/>
              <a:t>依托低时延、高可靠的分布式算力底座，实现</a:t>
            </a:r>
            <a:r>
              <a:rPr lang="zh-CN" altLang="en-US" b="1" dirty="0"/>
              <a:t>高频交易数据实时处理、多节点数据动态备份、风险模型分析和市场趋势预测</a:t>
            </a:r>
            <a:r>
              <a:rPr lang="zh-CN" altLang="en-US" dirty="0"/>
              <a:t>，保障金融系统的稳定运行。</a:t>
            </a:r>
            <a:endParaRPr lang="en-US" altLang="zh-CN" dirty="0"/>
          </a:p>
        </p:txBody>
      </p:sp>
      <p:sp>
        <p:nvSpPr>
          <p:cNvPr id="7" name="文本框 6">
            <a:extLst>
              <a:ext uri="{FF2B5EF4-FFF2-40B4-BE49-F238E27FC236}">
                <a16:creationId xmlns:a16="http://schemas.microsoft.com/office/drawing/2014/main" id="{D6CC0B43-C5AD-326E-E4F4-745AF125EC42}"/>
              </a:ext>
            </a:extLst>
          </p:cNvPr>
          <p:cNvSpPr txBox="1"/>
          <p:nvPr/>
        </p:nvSpPr>
        <p:spPr>
          <a:xfrm>
            <a:off x="591348" y="3693633"/>
            <a:ext cx="6778606" cy="17049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4. </a:t>
            </a:r>
            <a:r>
              <a:rPr lang="zh-CN" altLang="en-US" b="1" dirty="0"/>
              <a:t>政务与民生</a:t>
            </a:r>
            <a:endParaRPr lang="en-US" altLang="zh-CN" b="1" dirty="0"/>
          </a:p>
          <a:p>
            <a:pPr marL="742950" lvl="1" indent="-285750" algn="just">
              <a:lnSpc>
                <a:spcPct val="150000"/>
              </a:lnSpc>
              <a:buFont typeface="Arial" panose="020B0604020202020204" pitchFamily="34" charset="0"/>
              <a:buChar char="•"/>
            </a:pPr>
            <a:r>
              <a:rPr lang="zh-CN" altLang="en-US" dirty="0"/>
              <a:t>在智慧城市建设中</a:t>
            </a:r>
            <a:r>
              <a:rPr lang="zh-CN" altLang="en-US" b="1" dirty="0"/>
              <a:t>处理交通流量数据、环境监测数据等</a:t>
            </a:r>
            <a:r>
              <a:rPr lang="zh-CN" altLang="en-US" dirty="0"/>
              <a:t>，实现智能调度；在远程医疗中</a:t>
            </a:r>
            <a:r>
              <a:rPr lang="zh-CN" altLang="en-US" b="1" dirty="0"/>
              <a:t>辅助医学影像分析</a:t>
            </a:r>
            <a:r>
              <a:rPr lang="zh-CN" altLang="en-US" dirty="0"/>
              <a:t>，提高诊断效率等，为社会治理和民生服务提供有力支持。</a:t>
            </a:r>
            <a:endParaRPr lang="en-US" altLang="zh-CN" dirty="0"/>
          </a:p>
        </p:txBody>
      </p:sp>
      <p:pic>
        <p:nvPicPr>
          <p:cNvPr id="5" name="图片 4" descr="背景图案&#10;&#10;AI 生成的内容可能不正确。">
            <a:extLst>
              <a:ext uri="{FF2B5EF4-FFF2-40B4-BE49-F238E27FC236}">
                <a16:creationId xmlns:a16="http://schemas.microsoft.com/office/drawing/2014/main" id="{A02FE57B-3698-42A2-D40B-6D9F251E8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7410" y="774594"/>
            <a:ext cx="3752850" cy="2105025"/>
          </a:xfrm>
          <a:prstGeom prst="rect">
            <a:avLst/>
          </a:prstGeom>
        </p:spPr>
      </p:pic>
      <p:pic>
        <p:nvPicPr>
          <p:cNvPr id="9" name="图片 8" descr="人的脸被修图&#10;&#10;AI 生成的内容可能不正确。">
            <a:extLst>
              <a:ext uri="{FF2B5EF4-FFF2-40B4-BE49-F238E27FC236}">
                <a16:creationId xmlns:a16="http://schemas.microsoft.com/office/drawing/2014/main" id="{C83DF0F5-2432-A5E5-D154-615FC6778B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409" y="3685689"/>
            <a:ext cx="3752849" cy="1956931"/>
          </a:xfrm>
          <a:prstGeom prst="rect">
            <a:avLst/>
          </a:prstGeom>
        </p:spPr>
      </p:pic>
    </p:spTree>
    <p:custDataLst>
      <p:tags r:id="rId1"/>
    </p:custDataLst>
    <p:extLst>
      <p:ext uri="{BB962C8B-B14F-4D97-AF65-F5344CB8AC3E}">
        <p14:creationId xmlns:p14="http://schemas.microsoft.com/office/powerpoint/2010/main" val="215814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5CA6B-7862-844F-0414-61141EC5930A}"/>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6E0B9FBB-0D69-B3F8-6531-B8661D319E9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059A1125-E75E-DAFD-C9D2-6E7883143081}"/>
              </a:ext>
            </a:extLst>
          </p:cNvPr>
          <p:cNvSpPr txBox="1"/>
          <p:nvPr/>
        </p:nvSpPr>
        <p:spPr>
          <a:xfrm>
            <a:off x="591348" y="974630"/>
            <a:ext cx="6384374" cy="2997615"/>
          </a:xfrm>
          <a:prstGeom prst="rect">
            <a:avLst/>
          </a:prstGeom>
          <a:noFill/>
        </p:spPr>
        <p:txBody>
          <a:bodyPr wrap="square" rtlCol="0">
            <a:spAutoFit/>
          </a:bodyPr>
          <a:lstStyle/>
          <a:p>
            <a:pPr algn="just">
              <a:lnSpc>
                <a:spcPct val="150000"/>
              </a:lnSpc>
            </a:pPr>
            <a:r>
              <a:rPr lang="zh-CN" altLang="en-US" sz="2000" b="1" dirty="0"/>
              <a:t>算力发展现状如何？</a:t>
            </a:r>
            <a:endParaRPr lang="en-US" altLang="zh-CN" sz="2000" b="1" dirty="0"/>
          </a:p>
          <a:p>
            <a:pPr marL="285750" indent="-285750" algn="just">
              <a:lnSpc>
                <a:spcPct val="150000"/>
              </a:lnSpc>
              <a:buFont typeface="Wingdings" panose="05000000000000000000" pitchFamily="2" charset="2"/>
              <a:buChar char="Ø"/>
            </a:pPr>
            <a:r>
              <a:rPr lang="en-US" altLang="zh-CN" b="1" dirty="0"/>
              <a:t>1. </a:t>
            </a:r>
            <a:r>
              <a:rPr lang="zh-CN" altLang="en-US" b="1" dirty="0"/>
              <a:t>算力规模不断提升。</a:t>
            </a:r>
            <a:endParaRPr lang="en-US" altLang="zh-CN" b="1" dirty="0"/>
          </a:p>
          <a:p>
            <a:pPr marL="742950" lvl="1" indent="-285750" algn="just">
              <a:lnSpc>
                <a:spcPct val="150000"/>
              </a:lnSpc>
              <a:buFont typeface="Arial" panose="020B0604020202020204" pitchFamily="34" charset="0"/>
              <a:buChar char="•"/>
            </a:pPr>
            <a:r>
              <a:rPr lang="zh-CN" altLang="en-US" dirty="0"/>
              <a:t>我国已实现通算、智算、超算多元算力的协同发展，算力规模稳步提升，灵活满足各行业、各场景差异化的算力需求。为应对</a:t>
            </a:r>
            <a:r>
              <a:rPr lang="en-US" altLang="zh-CN" dirty="0"/>
              <a:t>AI</a:t>
            </a:r>
            <a:r>
              <a:rPr lang="zh-CN" altLang="en-US" dirty="0"/>
              <a:t>技术应用带来的大规模智算需求，我国加快推动智算设施建设，</a:t>
            </a:r>
            <a:r>
              <a:rPr lang="zh-CN" altLang="en-US" b="1" dirty="0"/>
              <a:t>截至</a:t>
            </a:r>
            <a:r>
              <a:rPr lang="en-US" altLang="zh-CN" b="1" dirty="0"/>
              <a:t>2025</a:t>
            </a:r>
            <a:r>
              <a:rPr lang="zh-CN" altLang="en-US" b="1" dirty="0"/>
              <a:t>年</a:t>
            </a:r>
            <a:r>
              <a:rPr lang="en-US" altLang="zh-CN" b="1" dirty="0"/>
              <a:t>3</a:t>
            </a:r>
            <a:r>
              <a:rPr lang="zh-CN" altLang="en-US" b="1" dirty="0"/>
              <a:t>月底，我国智能算力规模达</a:t>
            </a:r>
            <a:r>
              <a:rPr lang="en-US" altLang="zh-CN" b="1" dirty="0"/>
              <a:t>748EFLOPS(FP16)</a:t>
            </a:r>
            <a:r>
              <a:rPr lang="zh-CN" altLang="en-US" dirty="0"/>
              <a:t>。</a:t>
            </a:r>
            <a:endParaRPr lang="en-US" altLang="zh-CN" dirty="0"/>
          </a:p>
        </p:txBody>
      </p:sp>
      <p:sp>
        <p:nvSpPr>
          <p:cNvPr id="7" name="文本框 6">
            <a:extLst>
              <a:ext uri="{FF2B5EF4-FFF2-40B4-BE49-F238E27FC236}">
                <a16:creationId xmlns:a16="http://schemas.microsoft.com/office/drawing/2014/main" id="{08FF4DFA-2F57-F73B-40E9-175CFD898D72}"/>
              </a:ext>
            </a:extLst>
          </p:cNvPr>
          <p:cNvSpPr txBox="1"/>
          <p:nvPr/>
        </p:nvSpPr>
        <p:spPr>
          <a:xfrm>
            <a:off x="591348" y="4323310"/>
            <a:ext cx="6384374" cy="212045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2. </a:t>
            </a:r>
            <a:r>
              <a:rPr lang="zh-CN" altLang="en-US" b="1" dirty="0"/>
              <a:t>梯次布局初步形成。</a:t>
            </a:r>
            <a:endParaRPr lang="en-US" altLang="zh-CN" b="1" dirty="0"/>
          </a:p>
          <a:p>
            <a:pPr marL="742950" lvl="1" indent="-285750" algn="just">
              <a:lnSpc>
                <a:spcPct val="150000"/>
              </a:lnSpc>
              <a:buFont typeface="Arial" panose="020B0604020202020204" pitchFamily="34" charset="0"/>
              <a:buChar char="•"/>
            </a:pPr>
            <a:r>
              <a:rPr lang="zh-CN" altLang="en-US" dirty="0"/>
              <a:t>我国算力基础设施已初步形成</a:t>
            </a:r>
            <a:r>
              <a:rPr lang="zh-CN" altLang="en-US" b="1" dirty="0"/>
              <a:t>枢纽节点、区域中心、本地边缘</a:t>
            </a:r>
            <a:r>
              <a:rPr lang="zh-CN" altLang="en-US" dirty="0"/>
              <a:t>梯次化布局架构。依托“东数西算”工程，八大枢纽节点持续加强政策引领，完善配套保障，推动大型、超大型算力中心项目建设。</a:t>
            </a:r>
            <a:endParaRPr lang="en-US" altLang="zh-CN" dirty="0"/>
          </a:p>
        </p:txBody>
      </p:sp>
      <p:pic>
        <p:nvPicPr>
          <p:cNvPr id="5" name="图片 4" descr="日程表&#10;&#10;AI 生成的内容可能不正确。">
            <a:extLst>
              <a:ext uri="{FF2B5EF4-FFF2-40B4-BE49-F238E27FC236}">
                <a16:creationId xmlns:a16="http://schemas.microsoft.com/office/drawing/2014/main" id="{51CDE0EF-F99D-5450-1619-258AF8FEA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638" y="1480087"/>
            <a:ext cx="5048250" cy="3695700"/>
          </a:xfrm>
          <a:prstGeom prst="rect">
            <a:avLst/>
          </a:prstGeom>
        </p:spPr>
      </p:pic>
    </p:spTree>
    <p:custDataLst>
      <p:tags r:id="rId1"/>
    </p:custDataLst>
    <p:extLst>
      <p:ext uri="{BB962C8B-B14F-4D97-AF65-F5344CB8AC3E}">
        <p14:creationId xmlns:p14="http://schemas.microsoft.com/office/powerpoint/2010/main" val="331363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0E0F-7B72-8FC0-5E3E-FC8A10130493}"/>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A301B879-DB67-3D0D-B3B3-73D0B678FF21}"/>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AA8C5BC7-2F90-6F16-3E38-3E86CEB83364}"/>
              </a:ext>
            </a:extLst>
          </p:cNvPr>
          <p:cNvSpPr txBox="1"/>
          <p:nvPr/>
        </p:nvSpPr>
        <p:spPr>
          <a:xfrm>
            <a:off x="591348" y="974630"/>
            <a:ext cx="6384374" cy="253595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3. </a:t>
            </a:r>
            <a:r>
              <a:rPr lang="zh-CN" altLang="en-US" b="1" dirty="0"/>
              <a:t>技术创新不断涌现。</a:t>
            </a:r>
            <a:endParaRPr lang="en-US" altLang="zh-CN" b="1" dirty="0"/>
          </a:p>
          <a:p>
            <a:pPr marL="742950" lvl="1" indent="-285750" algn="just">
              <a:lnSpc>
                <a:spcPct val="150000"/>
              </a:lnSpc>
              <a:buFont typeface="Arial" panose="020B0604020202020204" pitchFamily="34" charset="0"/>
              <a:buChar char="•"/>
            </a:pPr>
            <a:r>
              <a:rPr lang="zh-CN" altLang="en-US" dirty="0"/>
              <a:t>国产芯片架构、制造工艺持续演进，</a:t>
            </a:r>
            <a:r>
              <a:rPr lang="zh-CN" altLang="en-US" b="1" dirty="0"/>
              <a:t>主流芯片制程达到</a:t>
            </a:r>
            <a:r>
              <a:rPr lang="en-US" altLang="zh-CN" b="1" dirty="0"/>
              <a:t>7nm</a:t>
            </a:r>
            <a:r>
              <a:rPr lang="zh-CN" altLang="en-US" dirty="0"/>
              <a:t>。软硬协同适配能力不断增强，推动计算性能不断提升。服务器、存储、网络设备整机制造能力位居全球前列，自主创新能力不断增强。算网融合不断深化。</a:t>
            </a:r>
            <a:endParaRPr lang="en-US" altLang="zh-CN" dirty="0"/>
          </a:p>
        </p:txBody>
      </p:sp>
      <p:sp>
        <p:nvSpPr>
          <p:cNvPr id="7" name="文本框 6">
            <a:extLst>
              <a:ext uri="{FF2B5EF4-FFF2-40B4-BE49-F238E27FC236}">
                <a16:creationId xmlns:a16="http://schemas.microsoft.com/office/drawing/2014/main" id="{2A1F6CCF-3BF4-A06F-6E34-BF4A3634749B}"/>
              </a:ext>
            </a:extLst>
          </p:cNvPr>
          <p:cNvSpPr txBox="1"/>
          <p:nvPr/>
        </p:nvSpPr>
        <p:spPr>
          <a:xfrm>
            <a:off x="696912" y="3595075"/>
            <a:ext cx="6384374" cy="295144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altLang="zh-CN" b="1" dirty="0"/>
              <a:t>4. </a:t>
            </a:r>
            <a:r>
              <a:rPr lang="zh-CN" altLang="en-US" b="1" dirty="0"/>
              <a:t>算力赋能日益深化。</a:t>
            </a:r>
            <a:endParaRPr lang="en-US" altLang="zh-CN" b="1" dirty="0"/>
          </a:p>
          <a:p>
            <a:pPr marL="742950" lvl="1" indent="-285750" algn="just">
              <a:lnSpc>
                <a:spcPct val="150000"/>
              </a:lnSpc>
              <a:buFont typeface="Arial" panose="020B0604020202020204" pitchFamily="34" charset="0"/>
              <a:buChar char="•"/>
            </a:pPr>
            <a:r>
              <a:rPr lang="zh-CN" altLang="en-US" dirty="0"/>
              <a:t>豆包、通义千问、</a:t>
            </a:r>
            <a:r>
              <a:rPr lang="en-US" altLang="zh-CN" dirty="0"/>
              <a:t>DeepSeek</a:t>
            </a:r>
            <a:r>
              <a:rPr lang="zh-CN" altLang="en-US" dirty="0"/>
              <a:t>等大模型不断迭代升级，与国际大模型的差距持续缩小，且在中文理解、内容安全、数学运算等领域已具备较强能力。“华彩杯”算力创新应用大赛加速优秀算力应用项目孵化培育和推广，赋能教育、交通、医疗、能源等多个生产生活领域。</a:t>
            </a:r>
            <a:endParaRPr lang="en-US" altLang="zh-CN" dirty="0"/>
          </a:p>
        </p:txBody>
      </p:sp>
      <p:pic>
        <p:nvPicPr>
          <p:cNvPr id="3" name="图片 2" descr="文本&#10;&#10;AI 生成的内容可能不正确。">
            <a:extLst>
              <a:ext uri="{FF2B5EF4-FFF2-40B4-BE49-F238E27FC236}">
                <a16:creationId xmlns:a16="http://schemas.microsoft.com/office/drawing/2014/main" id="{A3F1517E-5731-7438-0C12-FF2FE3C50C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488" y="794656"/>
            <a:ext cx="3936164" cy="5248218"/>
          </a:xfrm>
          <a:prstGeom prst="rect">
            <a:avLst/>
          </a:prstGeom>
        </p:spPr>
      </p:pic>
    </p:spTree>
    <p:custDataLst>
      <p:tags r:id="rId1"/>
    </p:custDataLst>
    <p:extLst>
      <p:ext uri="{BB962C8B-B14F-4D97-AF65-F5344CB8AC3E}">
        <p14:creationId xmlns:p14="http://schemas.microsoft.com/office/powerpoint/2010/main" val="2049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E2DBF-C7C8-A871-5881-0C935DCBE1E4}"/>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D900CD3E-DD8D-5996-4C84-DC91AFD2EB90}"/>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70B9C002-A0A5-8F4A-BC9D-687BE2EB9414}"/>
              </a:ext>
            </a:extLst>
          </p:cNvPr>
          <p:cNvSpPr txBox="1"/>
          <p:nvPr/>
        </p:nvSpPr>
        <p:spPr>
          <a:xfrm>
            <a:off x="696912" y="1070663"/>
            <a:ext cx="5062538" cy="4243598"/>
          </a:xfrm>
          <a:prstGeom prst="rect">
            <a:avLst/>
          </a:prstGeom>
          <a:noFill/>
        </p:spPr>
        <p:txBody>
          <a:bodyPr wrap="square" rtlCol="0">
            <a:spAutoFit/>
          </a:bodyPr>
          <a:lstStyle/>
          <a:p>
            <a:pPr algn="just">
              <a:lnSpc>
                <a:spcPct val="150000"/>
              </a:lnSpc>
              <a:spcBef>
                <a:spcPts val="1200"/>
              </a:spcBef>
            </a:pPr>
            <a:r>
              <a:rPr lang="zh-CN" altLang="en-US" sz="2400" b="1" dirty="0"/>
              <a:t>算力：人工智能的运算基础</a:t>
            </a:r>
            <a:endParaRPr lang="en-US" altLang="zh-CN" sz="2400" b="1" dirty="0"/>
          </a:p>
          <a:p>
            <a:pPr marL="285750" indent="-285750" algn="just">
              <a:lnSpc>
                <a:spcPct val="150000"/>
              </a:lnSpc>
              <a:spcBef>
                <a:spcPts val="1200"/>
              </a:spcBef>
              <a:buFont typeface="Wingdings" panose="05000000000000000000" pitchFamily="2" charset="2"/>
              <a:buChar char="l"/>
            </a:pPr>
            <a:r>
              <a:rPr lang="zh-CN" altLang="en-US" b="1" dirty="0"/>
              <a:t>计算硬件：</a:t>
            </a:r>
            <a:r>
              <a:rPr lang="en-US" altLang="zh-CN" dirty="0"/>
              <a:t>CPU</a:t>
            </a:r>
            <a:r>
              <a:rPr lang="zh-CN" altLang="en-US" dirty="0"/>
              <a:t>、</a:t>
            </a:r>
            <a:r>
              <a:rPr lang="en-US" altLang="zh-CN" dirty="0"/>
              <a:t>GPU</a:t>
            </a:r>
            <a:r>
              <a:rPr lang="zh-CN" altLang="en-US" dirty="0"/>
              <a:t>、</a:t>
            </a:r>
            <a:r>
              <a:rPr lang="en-US" altLang="zh-CN" dirty="0"/>
              <a:t>TPU</a:t>
            </a:r>
            <a:r>
              <a:rPr lang="zh-CN" altLang="en-US" dirty="0"/>
              <a:t>、</a:t>
            </a:r>
            <a:r>
              <a:rPr lang="en-US" altLang="zh-CN" dirty="0"/>
              <a:t>ASIC</a:t>
            </a:r>
          </a:p>
          <a:p>
            <a:pPr marL="285750" indent="-285750" algn="just">
              <a:lnSpc>
                <a:spcPct val="150000"/>
              </a:lnSpc>
              <a:spcBef>
                <a:spcPts val="1200"/>
              </a:spcBef>
              <a:buFont typeface="Wingdings" panose="05000000000000000000" pitchFamily="2" charset="2"/>
              <a:buChar char="l"/>
            </a:pPr>
            <a:r>
              <a:rPr lang="zh-CN" altLang="en-US" b="1" dirty="0"/>
              <a:t>计算架构：</a:t>
            </a:r>
            <a:r>
              <a:rPr lang="zh-CN" altLang="en-US" dirty="0"/>
              <a:t>云计算、边缘计算</a:t>
            </a:r>
          </a:p>
          <a:p>
            <a:pPr marL="285750" indent="-285750" algn="just">
              <a:lnSpc>
                <a:spcPct val="150000"/>
              </a:lnSpc>
              <a:spcBef>
                <a:spcPts val="1200"/>
              </a:spcBef>
              <a:buFont typeface="Wingdings" panose="05000000000000000000" pitchFamily="2" charset="2"/>
              <a:buChar char="l"/>
            </a:pPr>
            <a:r>
              <a:rPr lang="zh-CN" altLang="en-US" dirty="0"/>
              <a:t>算力作为数智时代的新质生产力，是释放数据要素价值、推动数字技术变革的重要引擎。</a:t>
            </a:r>
            <a:endParaRPr lang="en-US" altLang="zh-CN" dirty="0"/>
          </a:p>
          <a:p>
            <a:pPr marL="285750" indent="-285750" algn="just">
              <a:lnSpc>
                <a:spcPct val="150000"/>
              </a:lnSpc>
              <a:spcBef>
                <a:spcPts val="1200"/>
              </a:spcBef>
              <a:buFont typeface="Wingdings" panose="05000000000000000000" pitchFamily="2" charset="2"/>
              <a:buChar char="l"/>
            </a:pPr>
            <a:r>
              <a:rPr lang="zh-CN" altLang="en-US" dirty="0"/>
              <a:t>其技术进步与广泛应用催生了</a:t>
            </a:r>
            <a:r>
              <a:rPr lang="zh-CN" altLang="en-US" b="1" dirty="0"/>
              <a:t>以算力服务为核心的新型商业模式</a:t>
            </a:r>
            <a:r>
              <a:rPr lang="zh-CN" altLang="en-US" dirty="0"/>
              <a:t>，形成了资源配置高效、价值交换灵活的经济形态</a:t>
            </a:r>
            <a:r>
              <a:rPr lang="en-US" altLang="zh-CN" dirty="0"/>
              <a:t>——</a:t>
            </a:r>
            <a:r>
              <a:rPr lang="zh-CN" altLang="en-US" sz="2400" b="1" dirty="0">
                <a:solidFill>
                  <a:srgbClr val="AE282F"/>
                </a:solidFill>
              </a:rPr>
              <a:t>算力经济</a:t>
            </a:r>
            <a:r>
              <a:rPr lang="zh-CN" altLang="en-US" dirty="0"/>
              <a:t>。</a:t>
            </a:r>
          </a:p>
        </p:txBody>
      </p:sp>
      <p:grpSp>
        <p:nvGrpSpPr>
          <p:cNvPr id="2" name="组合 1">
            <a:extLst>
              <a:ext uri="{FF2B5EF4-FFF2-40B4-BE49-F238E27FC236}">
                <a16:creationId xmlns:a16="http://schemas.microsoft.com/office/drawing/2014/main" id="{DFEFD235-7821-4DFD-AD5F-A81F68BD6C54}"/>
              </a:ext>
            </a:extLst>
          </p:cNvPr>
          <p:cNvGrpSpPr/>
          <p:nvPr/>
        </p:nvGrpSpPr>
        <p:grpSpPr>
          <a:xfrm>
            <a:off x="6629390" y="1164184"/>
            <a:ext cx="4958167" cy="4426085"/>
            <a:chOff x="6629390" y="1164184"/>
            <a:chExt cx="4958167" cy="4426085"/>
          </a:xfrm>
        </p:grpSpPr>
        <p:sp>
          <p:nvSpPr>
            <p:cNvPr id="5" name="文本框 4">
              <a:extLst>
                <a:ext uri="{FF2B5EF4-FFF2-40B4-BE49-F238E27FC236}">
                  <a16:creationId xmlns:a16="http://schemas.microsoft.com/office/drawing/2014/main" id="{6C470994-A7E2-64CB-D799-27662C37E7C3}"/>
                </a:ext>
              </a:extLst>
            </p:cNvPr>
            <p:cNvSpPr txBox="1"/>
            <p:nvPr/>
          </p:nvSpPr>
          <p:spPr>
            <a:xfrm>
              <a:off x="6826252" y="1866173"/>
              <a:ext cx="4564445" cy="3724096"/>
            </a:xfrm>
            <a:prstGeom prst="rect">
              <a:avLst/>
            </a:prstGeom>
            <a:noFill/>
            <a:ln w="19050">
              <a:solidFill>
                <a:schemeClr val="accent1"/>
              </a:solidFill>
              <a:prstDash val="dash"/>
            </a:ln>
          </p:spPr>
          <p:txBody>
            <a:bodyPr wrap="square" rtlCol="0">
              <a:spAutoFit/>
            </a:bodyPr>
            <a:lstStyle/>
            <a:p>
              <a:pPr marL="285750" indent="-285750" algn="just">
                <a:spcBef>
                  <a:spcPts val="1200"/>
                </a:spcBef>
                <a:buFont typeface="Wingdings" panose="05000000000000000000" pitchFamily="2" charset="2"/>
                <a:buChar char="ü"/>
              </a:pPr>
              <a:r>
                <a:rPr lang="zh-CN" altLang="en-US" b="1" dirty="0">
                  <a:solidFill>
                    <a:srgbClr val="AE282F"/>
                  </a:solidFill>
                </a:rPr>
                <a:t>支持人工智能芯片攻坚创新与使能软件生态培育</a:t>
              </a:r>
              <a:r>
                <a:rPr lang="zh-CN" altLang="en-US" dirty="0"/>
                <a:t>，加快超大规模智算集群技术突破和工程落地。</a:t>
              </a:r>
              <a:endParaRPr lang="en-US" altLang="zh-CN" dirty="0"/>
            </a:p>
            <a:p>
              <a:pPr marL="285750" indent="-285750" algn="just">
                <a:spcBef>
                  <a:spcPts val="1200"/>
                </a:spcBef>
                <a:buFont typeface="Wingdings" panose="05000000000000000000" pitchFamily="2" charset="2"/>
                <a:buChar char="ü"/>
              </a:pPr>
              <a:r>
                <a:rPr lang="zh-CN" altLang="en-US" b="1" dirty="0">
                  <a:solidFill>
                    <a:srgbClr val="AE282F"/>
                  </a:solidFill>
                </a:rPr>
                <a:t>优化国家智算资源布局</a:t>
              </a:r>
              <a:r>
                <a:rPr lang="zh-CN" altLang="en-US" dirty="0"/>
                <a:t>，完善全国一体化算力网，充分发挥</a:t>
              </a:r>
              <a:r>
                <a:rPr lang="zh-CN" altLang="en-US" b="1" dirty="0"/>
                <a:t>“东数西算”</a:t>
              </a:r>
              <a:r>
                <a:rPr lang="zh-CN" altLang="en-US" dirty="0"/>
                <a:t>国家枢纽作用，加大数、算、电、网等资源协同。</a:t>
              </a:r>
              <a:endParaRPr lang="en-US" altLang="zh-CN" dirty="0"/>
            </a:p>
            <a:p>
              <a:pPr marL="285750" indent="-285750" algn="just">
                <a:spcBef>
                  <a:spcPts val="1200"/>
                </a:spcBef>
                <a:buFont typeface="Wingdings" panose="05000000000000000000" pitchFamily="2" charset="2"/>
                <a:buChar char="ü"/>
              </a:pPr>
              <a:r>
                <a:rPr lang="zh-CN" altLang="en-US" b="1" dirty="0">
                  <a:solidFill>
                    <a:srgbClr val="AE282F"/>
                  </a:solidFill>
                </a:rPr>
                <a:t>加强智能算力互联互通和供需匹配</a:t>
              </a:r>
              <a:r>
                <a:rPr lang="zh-CN" altLang="en-US" dirty="0"/>
                <a:t>，创新智能算力基础设施运营模式，鼓励发展标准化、可扩展的算力云服务，推动智能算力供给普惠易用、经济高效、绿色安全。</a:t>
              </a:r>
            </a:p>
          </p:txBody>
        </p:sp>
        <p:sp>
          <p:nvSpPr>
            <p:cNvPr id="6" name="矩形 5">
              <a:extLst>
                <a:ext uri="{FF2B5EF4-FFF2-40B4-BE49-F238E27FC236}">
                  <a16:creationId xmlns:a16="http://schemas.microsoft.com/office/drawing/2014/main" id="{038E55B6-C03D-A5C0-F652-83994B035C13}"/>
                </a:ext>
              </a:extLst>
            </p:cNvPr>
            <p:cNvSpPr/>
            <p:nvPr/>
          </p:nvSpPr>
          <p:spPr>
            <a:xfrm>
              <a:off x="6629390" y="1164184"/>
              <a:ext cx="4958167" cy="598683"/>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国务院关于深入实施“人工智能</a:t>
              </a:r>
              <a:r>
                <a:rPr lang="en-US" altLang="zh-CN" dirty="0"/>
                <a:t>+”</a:t>
              </a:r>
              <a:r>
                <a:rPr lang="zh-CN" altLang="en-US" dirty="0"/>
                <a:t>行动的意见</a:t>
              </a:r>
            </a:p>
          </p:txBody>
        </p:sp>
      </p:grpSp>
      <p:sp>
        <p:nvSpPr>
          <p:cNvPr id="4" name="文本框 3">
            <a:extLst>
              <a:ext uri="{FF2B5EF4-FFF2-40B4-BE49-F238E27FC236}">
                <a16:creationId xmlns:a16="http://schemas.microsoft.com/office/drawing/2014/main" id="{0D7E9BAA-B468-3172-21E7-CD9989D54036}"/>
              </a:ext>
            </a:extLst>
          </p:cNvPr>
          <p:cNvSpPr txBox="1"/>
          <p:nvPr/>
        </p:nvSpPr>
        <p:spPr>
          <a:xfrm>
            <a:off x="438150" y="5590269"/>
            <a:ext cx="6108700" cy="646331"/>
          </a:xfrm>
          <a:prstGeom prst="rect">
            <a:avLst/>
          </a:prstGeom>
          <a:noFill/>
        </p:spPr>
        <p:txBody>
          <a:bodyPr wrap="square" rtlCol="0">
            <a:spAutoFit/>
          </a:bodyPr>
          <a:lstStyle/>
          <a:p>
            <a:r>
              <a:rPr lang="zh-CN" altLang="en-US" b="1" dirty="0"/>
              <a:t>拓展阅读：</a:t>
            </a:r>
            <a:r>
              <a:rPr lang="zh-CN" altLang="en-US" dirty="0">
                <a:hlinkClick r:id="rId4"/>
              </a:rPr>
              <a:t>中国信通院云计算与大数据研究所，</a:t>
            </a:r>
            <a:r>
              <a:rPr lang="en-US" altLang="zh-CN" dirty="0">
                <a:hlinkClick r:id="rId4"/>
              </a:rPr>
              <a:t>《</a:t>
            </a:r>
            <a:r>
              <a:rPr lang="zh-CN" altLang="en-US" dirty="0">
                <a:hlinkClick r:id="rId4"/>
              </a:rPr>
              <a:t>算力经济发展研究报告（</a:t>
            </a:r>
            <a:r>
              <a:rPr lang="en-US" altLang="zh-CN" dirty="0">
                <a:hlinkClick r:id="rId4"/>
              </a:rPr>
              <a:t>2025</a:t>
            </a:r>
            <a:r>
              <a:rPr lang="zh-CN" altLang="en-US" dirty="0">
                <a:hlinkClick r:id="rId4"/>
              </a:rPr>
              <a:t>年）</a:t>
            </a:r>
            <a:r>
              <a:rPr lang="en-US" altLang="zh-CN" dirty="0">
                <a:hlinkClick r:id="rId4"/>
              </a:rPr>
              <a:t>》</a:t>
            </a:r>
            <a:r>
              <a:rPr lang="zh-CN" altLang="en-US" dirty="0">
                <a:hlinkClick r:id="rId4"/>
              </a:rPr>
              <a:t>，</a:t>
            </a:r>
            <a:r>
              <a:rPr lang="en-US" altLang="zh-CN" dirty="0">
                <a:hlinkClick r:id="rId4"/>
              </a:rPr>
              <a:t>2025-09-10</a:t>
            </a:r>
            <a:endParaRPr lang="zh-CN" altLang="en-US" dirty="0"/>
          </a:p>
        </p:txBody>
      </p:sp>
    </p:spTree>
    <p:custDataLst>
      <p:tags r:id="rId1"/>
    </p:custDataLst>
    <p:extLst>
      <p:ext uri="{BB962C8B-B14F-4D97-AF65-F5344CB8AC3E}">
        <p14:creationId xmlns:p14="http://schemas.microsoft.com/office/powerpoint/2010/main" val="321876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grpSp>
        <p:nvGrpSpPr>
          <p:cNvPr id="17" name="组合 16">
            <a:extLst>
              <a:ext uri="{FF2B5EF4-FFF2-40B4-BE49-F238E27FC236}">
                <a16:creationId xmlns:a16="http://schemas.microsoft.com/office/drawing/2014/main" id="{583D3313-0DFE-4DE2-A0B6-1E99996604AC}"/>
              </a:ext>
            </a:extLst>
          </p:cNvPr>
          <p:cNvGrpSpPr/>
          <p:nvPr/>
        </p:nvGrpSpPr>
        <p:grpSpPr>
          <a:xfrm>
            <a:off x="1079500" y="1121323"/>
            <a:ext cx="10388682" cy="1723993"/>
            <a:chOff x="1085850" y="968923"/>
            <a:chExt cx="10388682" cy="1723993"/>
          </a:xfrm>
        </p:grpSpPr>
        <p:sp>
          <p:nvSpPr>
            <p:cNvPr id="4" name="矩形: 圆角 3">
              <a:extLst>
                <a:ext uri="{FF2B5EF4-FFF2-40B4-BE49-F238E27FC236}">
                  <a16:creationId xmlns:a16="http://schemas.microsoft.com/office/drawing/2014/main" id="{97969110-50FD-4D98-BEFA-EE8651245BE9}"/>
                </a:ext>
              </a:extLst>
            </p:cNvPr>
            <p:cNvSpPr/>
            <p:nvPr/>
          </p:nvSpPr>
          <p:spPr>
            <a:xfrm>
              <a:off x="1085850" y="1898650"/>
              <a:ext cx="2082800" cy="6096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早期“计算能力”</a:t>
              </a:r>
            </a:p>
          </p:txBody>
        </p:sp>
        <p:sp>
          <p:nvSpPr>
            <p:cNvPr id="9" name="矩形: 圆角 8">
              <a:extLst>
                <a:ext uri="{FF2B5EF4-FFF2-40B4-BE49-F238E27FC236}">
                  <a16:creationId xmlns:a16="http://schemas.microsoft.com/office/drawing/2014/main" id="{9D146A6F-E361-4413-B09E-CBE9F0AFD740}"/>
                </a:ext>
              </a:extLst>
            </p:cNvPr>
            <p:cNvSpPr/>
            <p:nvPr/>
          </p:nvSpPr>
          <p:spPr>
            <a:xfrm>
              <a:off x="9391732" y="1898650"/>
              <a:ext cx="2082800" cy="6096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算力经济</a:t>
              </a:r>
            </a:p>
          </p:txBody>
        </p:sp>
        <p:cxnSp>
          <p:nvCxnSpPr>
            <p:cNvPr id="10" name="直接箭头连接符 9">
              <a:extLst>
                <a:ext uri="{FF2B5EF4-FFF2-40B4-BE49-F238E27FC236}">
                  <a16:creationId xmlns:a16="http://schemas.microsoft.com/office/drawing/2014/main" id="{CEC36FF8-5E54-47BC-9959-64CCF4830CAC}"/>
                </a:ext>
              </a:extLst>
            </p:cNvPr>
            <p:cNvCxnSpPr>
              <a:stCxn id="4" idx="3"/>
              <a:endCxn id="9" idx="1"/>
            </p:cNvCxnSpPr>
            <p:nvPr/>
          </p:nvCxnSpPr>
          <p:spPr>
            <a:xfrm>
              <a:off x="3168650" y="2203450"/>
              <a:ext cx="62230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文本框 13">
              <a:extLst>
                <a:ext uri="{FF2B5EF4-FFF2-40B4-BE49-F238E27FC236}">
                  <a16:creationId xmlns:a16="http://schemas.microsoft.com/office/drawing/2014/main" id="{774A1EBA-A39C-4B05-B935-038CA01634A4}"/>
                </a:ext>
              </a:extLst>
            </p:cNvPr>
            <p:cNvSpPr txBox="1"/>
            <p:nvPr/>
          </p:nvSpPr>
          <p:spPr>
            <a:xfrm>
              <a:off x="3657600" y="1713984"/>
              <a:ext cx="5003800" cy="369332"/>
            </a:xfrm>
            <a:prstGeom prst="rect">
              <a:avLst/>
            </a:prstGeom>
            <a:noFill/>
          </p:spPr>
          <p:txBody>
            <a:bodyPr wrap="square" rtlCol="0">
              <a:spAutoFit/>
            </a:bodyPr>
            <a:lstStyle/>
            <a:p>
              <a:pPr algn="ctr"/>
              <a:r>
                <a:rPr lang="zh-CN" altLang="en-US" dirty="0"/>
                <a:t>数据量膨胀 </a:t>
              </a:r>
              <a:r>
                <a:rPr lang="en-US" altLang="zh-CN" dirty="0"/>
                <a:t>+ </a:t>
              </a:r>
              <a:r>
                <a:rPr lang="zh-CN" altLang="en-US" dirty="0"/>
                <a:t>数据计算、存储、传输需求提升</a:t>
              </a:r>
            </a:p>
          </p:txBody>
        </p:sp>
        <p:sp>
          <p:nvSpPr>
            <p:cNvPr id="15" name="文本框 14">
              <a:extLst>
                <a:ext uri="{FF2B5EF4-FFF2-40B4-BE49-F238E27FC236}">
                  <a16:creationId xmlns:a16="http://schemas.microsoft.com/office/drawing/2014/main" id="{32BE9B16-D566-4465-AE40-D21E1697E84A}"/>
                </a:ext>
              </a:extLst>
            </p:cNvPr>
            <p:cNvSpPr txBox="1"/>
            <p:nvPr/>
          </p:nvSpPr>
          <p:spPr>
            <a:xfrm>
              <a:off x="3657682" y="2323584"/>
              <a:ext cx="5003800" cy="369332"/>
            </a:xfrm>
            <a:prstGeom prst="rect">
              <a:avLst/>
            </a:prstGeom>
            <a:noFill/>
          </p:spPr>
          <p:txBody>
            <a:bodyPr wrap="square" rtlCol="0">
              <a:spAutoFit/>
            </a:bodyPr>
            <a:lstStyle/>
            <a:p>
              <a:pPr algn="ctr"/>
              <a:r>
                <a:rPr lang="zh-CN" altLang="en-US" dirty="0"/>
                <a:t>算力外溢作用凸显</a:t>
              </a:r>
            </a:p>
          </p:txBody>
        </p:sp>
        <p:sp>
          <p:nvSpPr>
            <p:cNvPr id="16" name="矩形 15">
              <a:extLst>
                <a:ext uri="{FF2B5EF4-FFF2-40B4-BE49-F238E27FC236}">
                  <a16:creationId xmlns:a16="http://schemas.microsoft.com/office/drawing/2014/main" id="{414CAE7A-D84F-40BF-B7A6-262CBEAA72E1}"/>
                </a:ext>
              </a:extLst>
            </p:cNvPr>
            <p:cNvSpPr/>
            <p:nvPr/>
          </p:nvSpPr>
          <p:spPr>
            <a:xfrm>
              <a:off x="4756150" y="968923"/>
              <a:ext cx="2679700" cy="45666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算力经济概念背景</a:t>
              </a:r>
            </a:p>
          </p:txBody>
        </p:sp>
      </p:grpSp>
      <p:sp>
        <p:nvSpPr>
          <p:cNvPr id="18" name="矩形 17">
            <a:extLst>
              <a:ext uri="{FF2B5EF4-FFF2-40B4-BE49-F238E27FC236}">
                <a16:creationId xmlns:a16="http://schemas.microsoft.com/office/drawing/2014/main" id="{1D690436-14B8-43AE-AAAB-9966B26A62FD}"/>
              </a:ext>
            </a:extLst>
          </p:cNvPr>
          <p:cNvSpPr/>
          <p:nvPr/>
        </p:nvSpPr>
        <p:spPr>
          <a:xfrm>
            <a:off x="4756150" y="3307444"/>
            <a:ext cx="2679700" cy="45666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算力经济政策背景</a:t>
            </a:r>
          </a:p>
        </p:txBody>
      </p:sp>
      <p:graphicFrame>
        <p:nvGraphicFramePr>
          <p:cNvPr id="19" name="表格 18">
            <a:extLst>
              <a:ext uri="{FF2B5EF4-FFF2-40B4-BE49-F238E27FC236}">
                <a16:creationId xmlns:a16="http://schemas.microsoft.com/office/drawing/2014/main" id="{CBB6D681-8E6B-4796-A1C9-F658C304EF91}"/>
              </a:ext>
            </a:extLst>
          </p:cNvPr>
          <p:cNvGraphicFramePr>
            <a:graphicFrameLocks noGrp="1"/>
          </p:cNvGraphicFramePr>
          <p:nvPr>
            <p:extLst>
              <p:ext uri="{D42A27DB-BD31-4B8C-83A1-F6EECF244321}">
                <p14:modId xmlns:p14="http://schemas.microsoft.com/office/powerpoint/2010/main" val="2767258179"/>
              </p:ext>
            </p:extLst>
          </p:nvPr>
        </p:nvGraphicFramePr>
        <p:xfrm>
          <a:off x="282575" y="3917044"/>
          <a:ext cx="11741150" cy="26720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90582117"/>
                    </a:ext>
                  </a:extLst>
                </a:gridCol>
                <a:gridCol w="10115550">
                  <a:extLst>
                    <a:ext uri="{9D8B030D-6E8A-4147-A177-3AD203B41FA5}">
                      <a16:colId xmlns:a16="http://schemas.microsoft.com/office/drawing/2014/main" val="234118867"/>
                    </a:ext>
                  </a:extLst>
                </a:gridCol>
              </a:tblGrid>
              <a:tr h="370840">
                <a:tc>
                  <a:txBody>
                    <a:bodyPr/>
                    <a:lstStyle/>
                    <a:p>
                      <a:pPr algn="ctr"/>
                      <a:r>
                        <a:rPr lang="zh-CN" altLang="en-US" dirty="0"/>
                        <a:t>国家</a:t>
                      </a:r>
                    </a:p>
                  </a:txBody>
                  <a:tcPr anchor="ctr"/>
                </a:tc>
                <a:tc>
                  <a:txBody>
                    <a:bodyPr/>
                    <a:lstStyle/>
                    <a:p>
                      <a:pPr algn="ctr"/>
                      <a:r>
                        <a:rPr lang="zh-CN" altLang="en-US" dirty="0"/>
                        <a:t>政策</a:t>
                      </a:r>
                    </a:p>
                  </a:txBody>
                  <a:tcPr anchor="ctr"/>
                </a:tc>
                <a:extLst>
                  <a:ext uri="{0D108BD9-81ED-4DB2-BD59-A6C34878D82A}">
                    <a16:rowId xmlns:a16="http://schemas.microsoft.com/office/drawing/2014/main" val="1871379931"/>
                  </a:ext>
                </a:extLst>
              </a:tr>
              <a:tr h="370840">
                <a:tc>
                  <a:txBody>
                    <a:bodyPr/>
                    <a:lstStyle/>
                    <a:p>
                      <a:pPr algn="ctr"/>
                      <a:r>
                        <a:rPr lang="zh-CN" altLang="en-US" dirty="0"/>
                        <a:t>中国</a:t>
                      </a:r>
                    </a:p>
                  </a:txBody>
                  <a:tcPr anchor="ctr"/>
                </a:tc>
                <a:tc>
                  <a:txBody>
                    <a:bodyPr/>
                    <a:lstStyle/>
                    <a:p>
                      <a:pPr algn="just"/>
                      <a:r>
                        <a:rPr lang="zh-CN" altLang="en-US" b="1" dirty="0"/>
                        <a:t>算力基础设施建设：</a:t>
                      </a:r>
                      <a:r>
                        <a:rPr lang="en-US" altLang="zh-CN" dirty="0"/>
                        <a:t>2021</a:t>
                      </a:r>
                      <a:r>
                        <a:rPr lang="zh-CN" altLang="en-US" dirty="0"/>
                        <a:t>年</a:t>
                      </a:r>
                      <a:r>
                        <a:rPr lang="en-US" altLang="zh-CN" dirty="0"/>
                        <a:t>《</a:t>
                      </a:r>
                      <a:r>
                        <a:rPr lang="zh-CN" altLang="en-US" dirty="0"/>
                        <a:t>新型数据中心发展三年行动计划（</a:t>
                      </a:r>
                      <a:r>
                        <a:rPr lang="en-US" altLang="zh-CN" dirty="0"/>
                        <a:t>2021-2023</a:t>
                      </a:r>
                      <a:r>
                        <a:rPr lang="zh-CN" altLang="en-US" dirty="0"/>
                        <a:t>）</a:t>
                      </a:r>
                      <a:r>
                        <a:rPr lang="en-US" altLang="zh-CN" dirty="0"/>
                        <a:t>》</a:t>
                      </a:r>
                      <a:r>
                        <a:rPr lang="zh-CN" altLang="en-US" dirty="0"/>
                        <a:t>；</a:t>
                      </a:r>
                      <a:r>
                        <a:rPr lang="en-US" altLang="zh-CN" dirty="0"/>
                        <a:t>2023</a:t>
                      </a:r>
                      <a:r>
                        <a:rPr lang="zh-CN" altLang="en-US" dirty="0"/>
                        <a:t>年</a:t>
                      </a:r>
                      <a:r>
                        <a:rPr lang="en-US" altLang="zh-CN" dirty="0"/>
                        <a:t>《</a:t>
                      </a:r>
                      <a:r>
                        <a:rPr lang="zh-CN" altLang="en-US" dirty="0"/>
                        <a:t>算力基础设施高质量发展行动计划</a:t>
                      </a:r>
                      <a:r>
                        <a:rPr lang="en-US" altLang="zh-CN" dirty="0"/>
                        <a:t>》</a:t>
                      </a:r>
                      <a:r>
                        <a:rPr lang="zh-CN" altLang="en-US" dirty="0"/>
                        <a:t>；</a:t>
                      </a:r>
                      <a:r>
                        <a:rPr lang="en-US" altLang="zh-CN" dirty="0"/>
                        <a:t>2025</a:t>
                      </a:r>
                      <a:r>
                        <a:rPr lang="zh-CN" altLang="en-US" dirty="0"/>
                        <a:t>年</a:t>
                      </a:r>
                      <a:r>
                        <a:rPr lang="en-US" altLang="zh-CN" dirty="0"/>
                        <a:t>《</a:t>
                      </a:r>
                      <a:r>
                        <a:rPr lang="zh-CN" altLang="en-US" dirty="0"/>
                        <a:t>算力互联互通行动计划</a:t>
                      </a:r>
                      <a:r>
                        <a:rPr lang="en-US" altLang="zh-CN" dirty="0"/>
                        <a:t>》</a:t>
                      </a:r>
                    </a:p>
                    <a:p>
                      <a:pPr algn="just"/>
                      <a:r>
                        <a:rPr lang="zh-CN" altLang="en-US" b="1" dirty="0"/>
                        <a:t>算力技术优化创新：</a:t>
                      </a:r>
                      <a:r>
                        <a:rPr lang="en-US" altLang="zh-CN" dirty="0"/>
                        <a:t>2023</a:t>
                      </a:r>
                      <a:r>
                        <a:rPr lang="zh-CN" altLang="en-US" dirty="0"/>
                        <a:t>年</a:t>
                      </a:r>
                      <a:r>
                        <a:rPr lang="en-US" altLang="zh-CN" dirty="0"/>
                        <a:t>《</a:t>
                      </a:r>
                      <a:r>
                        <a:rPr lang="zh-CN" altLang="en-US" dirty="0"/>
                        <a:t>电子信息制造业</a:t>
                      </a:r>
                      <a:r>
                        <a:rPr lang="en-US" altLang="zh-CN" dirty="0"/>
                        <a:t>2023-2024</a:t>
                      </a:r>
                      <a:r>
                        <a:rPr lang="zh-CN" altLang="en-US" dirty="0"/>
                        <a:t>年稳增长行动方案</a:t>
                      </a:r>
                      <a:r>
                        <a:rPr lang="en-US" altLang="zh-CN" dirty="0"/>
                        <a:t>》</a:t>
                      </a:r>
                      <a:r>
                        <a:rPr lang="zh-CN" altLang="en-US" dirty="0"/>
                        <a:t>；</a:t>
                      </a:r>
                      <a:r>
                        <a:rPr lang="en-US" altLang="zh-CN" dirty="0"/>
                        <a:t>2024</a:t>
                      </a:r>
                      <a:r>
                        <a:rPr lang="zh-CN" altLang="en-US" dirty="0"/>
                        <a:t>年</a:t>
                      </a:r>
                      <a:r>
                        <a:rPr lang="en-US" altLang="zh-CN" dirty="0"/>
                        <a:t>《</a:t>
                      </a:r>
                      <a:r>
                        <a:rPr lang="zh-CN" altLang="en-US" dirty="0"/>
                        <a:t>关于推动未来产业创新发展的实施意见</a:t>
                      </a:r>
                      <a:r>
                        <a:rPr lang="en-US" altLang="zh-CN" dirty="0"/>
                        <a:t>》</a:t>
                      </a:r>
                      <a:r>
                        <a:rPr lang="zh-CN" altLang="en-US" dirty="0"/>
                        <a:t>；</a:t>
                      </a:r>
                      <a:r>
                        <a:rPr lang="en-US" altLang="zh-CN" dirty="0"/>
                        <a:t>2024</a:t>
                      </a:r>
                      <a:r>
                        <a:rPr lang="zh-CN" altLang="en-US" dirty="0"/>
                        <a:t>年</a:t>
                      </a:r>
                      <a:r>
                        <a:rPr lang="en-US" altLang="zh-CN" dirty="0"/>
                        <a:t>《</a:t>
                      </a:r>
                      <a:r>
                        <a:rPr lang="zh-CN" altLang="en-US" dirty="0"/>
                        <a:t>关于促进数据产业高质量发展的指导意见</a:t>
                      </a:r>
                      <a:r>
                        <a:rPr lang="en-US" altLang="zh-CN" dirty="0"/>
                        <a:t>》</a:t>
                      </a:r>
                      <a:endParaRPr lang="zh-CN" altLang="en-US" dirty="0"/>
                    </a:p>
                  </a:txBody>
                  <a:tcPr anchor="ctr"/>
                </a:tc>
                <a:extLst>
                  <a:ext uri="{0D108BD9-81ED-4DB2-BD59-A6C34878D82A}">
                    <a16:rowId xmlns:a16="http://schemas.microsoft.com/office/drawing/2014/main" val="3178845760"/>
                  </a:ext>
                </a:extLst>
              </a:tr>
              <a:tr h="370840">
                <a:tc>
                  <a:txBody>
                    <a:bodyPr/>
                    <a:lstStyle/>
                    <a:p>
                      <a:pPr algn="ctr"/>
                      <a:r>
                        <a:rPr lang="zh-CN" altLang="en-US" dirty="0"/>
                        <a:t>美国</a:t>
                      </a:r>
                    </a:p>
                  </a:txBody>
                  <a:tcPr anchor="ctr"/>
                </a:tc>
                <a:tc>
                  <a:txBody>
                    <a:bodyPr/>
                    <a:lstStyle/>
                    <a:p>
                      <a:pPr algn="just"/>
                      <a:r>
                        <a:rPr lang="en-US" altLang="zh-CN" dirty="0"/>
                        <a:t>2025.7</a:t>
                      </a:r>
                      <a:r>
                        <a:rPr lang="zh-CN" altLang="en-US" dirty="0"/>
                        <a:t>，“</a:t>
                      </a:r>
                      <a:r>
                        <a:rPr lang="en-US" altLang="zh-CN" dirty="0"/>
                        <a:t>AI</a:t>
                      </a:r>
                      <a:r>
                        <a:rPr lang="zh-CN" altLang="en-US" dirty="0"/>
                        <a:t>行动计划”</a:t>
                      </a:r>
                      <a:r>
                        <a:rPr lang="en-US" altLang="zh-CN" dirty="0"/>
                        <a:t>《</a:t>
                      </a:r>
                      <a:r>
                        <a:rPr lang="zh-CN" altLang="en-US" dirty="0"/>
                        <a:t>加速数据中心基础设施联邦许可</a:t>
                      </a:r>
                      <a:r>
                        <a:rPr lang="en-US" altLang="zh-CN" dirty="0"/>
                        <a:t>》</a:t>
                      </a:r>
                      <a:endParaRPr lang="zh-CN" altLang="en-US" dirty="0"/>
                    </a:p>
                  </a:txBody>
                  <a:tcPr anchor="ctr"/>
                </a:tc>
                <a:extLst>
                  <a:ext uri="{0D108BD9-81ED-4DB2-BD59-A6C34878D82A}">
                    <a16:rowId xmlns:a16="http://schemas.microsoft.com/office/drawing/2014/main" val="3924745968"/>
                  </a:ext>
                </a:extLst>
              </a:tr>
              <a:tr h="370840">
                <a:tc>
                  <a:txBody>
                    <a:bodyPr/>
                    <a:lstStyle/>
                    <a:p>
                      <a:pPr algn="ctr"/>
                      <a:r>
                        <a:rPr lang="zh-CN" altLang="en-US" dirty="0"/>
                        <a:t>欧盟</a:t>
                      </a:r>
                    </a:p>
                  </a:txBody>
                  <a:tcPr anchor="ctr"/>
                </a:tc>
                <a:tc>
                  <a:txBody>
                    <a:bodyPr/>
                    <a:lstStyle/>
                    <a:p>
                      <a:pPr algn="just"/>
                      <a:r>
                        <a:rPr lang="en-US" altLang="zh-CN" dirty="0"/>
                        <a:t>2025.4</a:t>
                      </a:r>
                      <a:r>
                        <a:rPr lang="zh-CN" altLang="en-US" dirty="0"/>
                        <a:t>，</a:t>
                      </a:r>
                      <a:r>
                        <a:rPr lang="en-US" altLang="zh-CN" dirty="0"/>
                        <a:t>《</a:t>
                      </a:r>
                      <a:r>
                        <a:rPr lang="zh-CN" altLang="en-US" dirty="0"/>
                        <a:t>人工智能大陆行动计划</a:t>
                      </a:r>
                      <a:r>
                        <a:rPr lang="en-US" altLang="zh-CN" dirty="0"/>
                        <a:t>》</a:t>
                      </a:r>
                      <a:r>
                        <a:rPr lang="zh-CN" altLang="en-US" dirty="0"/>
                        <a:t>计划投资超</a:t>
                      </a:r>
                      <a:r>
                        <a:rPr lang="en-US" altLang="zh-CN" dirty="0"/>
                        <a:t>100</a:t>
                      </a:r>
                      <a:r>
                        <a:rPr lang="zh-CN" altLang="en-US" dirty="0"/>
                        <a:t>亿欧元升级算力设施</a:t>
                      </a:r>
                    </a:p>
                  </a:txBody>
                  <a:tcPr anchor="ctr"/>
                </a:tc>
                <a:extLst>
                  <a:ext uri="{0D108BD9-81ED-4DB2-BD59-A6C34878D82A}">
                    <a16:rowId xmlns:a16="http://schemas.microsoft.com/office/drawing/2014/main" val="2550511327"/>
                  </a:ext>
                </a:extLst>
              </a:tr>
              <a:tr h="370840">
                <a:tc>
                  <a:txBody>
                    <a:bodyPr/>
                    <a:lstStyle/>
                    <a:p>
                      <a:pPr algn="ctr"/>
                      <a:r>
                        <a:rPr lang="zh-CN" altLang="en-US" dirty="0"/>
                        <a:t>日本</a:t>
                      </a:r>
                    </a:p>
                  </a:txBody>
                  <a:tcPr anchor="ctr"/>
                </a:tc>
                <a:tc>
                  <a:txBody>
                    <a:bodyPr/>
                    <a:lstStyle/>
                    <a:p>
                      <a:pPr algn="just"/>
                      <a:r>
                        <a:rPr lang="en-US" altLang="zh-CN" dirty="0"/>
                        <a:t>2024</a:t>
                      </a:r>
                      <a:r>
                        <a:rPr lang="zh-CN" altLang="en-US" dirty="0"/>
                        <a:t>，提出将在</a:t>
                      </a:r>
                      <a:r>
                        <a:rPr lang="en-US" altLang="zh-CN" dirty="0"/>
                        <a:t>2030</a:t>
                      </a:r>
                      <a:r>
                        <a:rPr lang="zh-CN" altLang="en-US" dirty="0"/>
                        <a:t>财年提供至少</a:t>
                      </a:r>
                      <a:r>
                        <a:rPr lang="en-US" altLang="zh-CN" dirty="0"/>
                        <a:t>10</a:t>
                      </a:r>
                      <a:r>
                        <a:rPr lang="zh-CN" altLang="en-US" dirty="0"/>
                        <a:t>万亿日元推动半导体和人工智能产业发展</a:t>
                      </a:r>
                    </a:p>
                  </a:txBody>
                  <a:tcPr anchor="ctr"/>
                </a:tc>
                <a:extLst>
                  <a:ext uri="{0D108BD9-81ED-4DB2-BD59-A6C34878D82A}">
                    <a16:rowId xmlns:a16="http://schemas.microsoft.com/office/drawing/2014/main" val="3928654195"/>
                  </a:ext>
                </a:extLst>
              </a:tr>
            </a:tbl>
          </a:graphicData>
        </a:graphic>
      </p:graphicFrame>
    </p:spTree>
    <p:custDataLst>
      <p:tags r:id="rId1"/>
    </p:custDataLst>
    <p:extLst>
      <p:ext uri="{BB962C8B-B14F-4D97-AF65-F5344CB8AC3E}">
        <p14:creationId xmlns:p14="http://schemas.microsoft.com/office/powerpoint/2010/main" val="38561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7AA0B329-0979-4D18-9516-8EC1A860CFD2}"/>
              </a:ext>
            </a:extLst>
          </p:cNvPr>
          <p:cNvSpPr/>
          <p:nvPr/>
        </p:nvSpPr>
        <p:spPr>
          <a:xfrm>
            <a:off x="8612270" y="2654300"/>
            <a:ext cx="3225800" cy="3016250"/>
          </a:xfrm>
          <a:prstGeom prst="roundRect">
            <a:avLst/>
          </a:prstGeom>
          <a:solidFill>
            <a:schemeClr val="bg1"/>
          </a:solid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a:extLst>
              <a:ext uri="{FF2B5EF4-FFF2-40B4-BE49-F238E27FC236}">
                <a16:creationId xmlns:a16="http://schemas.microsoft.com/office/drawing/2014/main" id="{D4105D01-69B0-4866-A76A-49A23E86A3AB}"/>
              </a:ext>
            </a:extLst>
          </p:cNvPr>
          <p:cNvSpPr/>
          <p:nvPr/>
        </p:nvSpPr>
        <p:spPr>
          <a:xfrm>
            <a:off x="5067300" y="2654300"/>
            <a:ext cx="3225800" cy="3016250"/>
          </a:xfrm>
          <a:prstGeom prst="roundRect">
            <a:avLst/>
          </a:prstGeom>
          <a:solidFill>
            <a:schemeClr val="bg1"/>
          </a:solid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2" name="矩形: 圆角 11">
            <a:extLst>
              <a:ext uri="{FF2B5EF4-FFF2-40B4-BE49-F238E27FC236}">
                <a16:creationId xmlns:a16="http://schemas.microsoft.com/office/drawing/2014/main" id="{20854158-CB4B-4532-AB10-46E3F231E72E}"/>
              </a:ext>
            </a:extLst>
          </p:cNvPr>
          <p:cNvSpPr/>
          <p:nvPr/>
        </p:nvSpPr>
        <p:spPr>
          <a:xfrm>
            <a:off x="315912" y="3441700"/>
            <a:ext cx="1562100" cy="64339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什么是算力经济？</a:t>
            </a:r>
          </a:p>
        </p:txBody>
      </p:sp>
      <p:sp>
        <p:nvSpPr>
          <p:cNvPr id="2" name="矩形 1">
            <a:extLst>
              <a:ext uri="{FF2B5EF4-FFF2-40B4-BE49-F238E27FC236}">
                <a16:creationId xmlns:a16="http://schemas.microsoft.com/office/drawing/2014/main" id="{D488AF3B-7D6D-4DF7-823A-B986C03ED87F}"/>
              </a:ext>
            </a:extLst>
          </p:cNvPr>
          <p:cNvSpPr/>
          <p:nvPr/>
        </p:nvSpPr>
        <p:spPr>
          <a:xfrm>
            <a:off x="3206750" y="1371600"/>
            <a:ext cx="8108950" cy="113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solidFill>
                  <a:srgbClr val="AE282F"/>
                </a:solidFill>
              </a:rPr>
              <a:t>算力经济的定义：</a:t>
            </a:r>
            <a:r>
              <a:rPr lang="zh-CN" altLang="en-US" dirty="0"/>
              <a:t>是数字经济的子集，是通过算力基础设施与算力产业劳动者的协同，将算力转化为生产力，推动数据要素价值化，促进各行业数字化转型与智能化升级，从而实现经济增长和社会进步的经济形态。</a:t>
            </a:r>
          </a:p>
        </p:txBody>
      </p:sp>
      <p:sp>
        <p:nvSpPr>
          <p:cNvPr id="20" name="矩形: 圆角 19">
            <a:extLst>
              <a:ext uri="{FF2B5EF4-FFF2-40B4-BE49-F238E27FC236}">
                <a16:creationId xmlns:a16="http://schemas.microsoft.com/office/drawing/2014/main" id="{07403A53-98F5-418A-BCF1-12926B938C1E}"/>
              </a:ext>
            </a:extLst>
          </p:cNvPr>
          <p:cNvSpPr/>
          <p:nvPr/>
        </p:nvSpPr>
        <p:spPr>
          <a:xfrm>
            <a:off x="2938462" y="3386705"/>
            <a:ext cx="1677988" cy="64339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微观算力经济</a:t>
            </a:r>
          </a:p>
        </p:txBody>
      </p:sp>
      <p:sp>
        <p:nvSpPr>
          <p:cNvPr id="21" name="矩形: 圆角 20">
            <a:extLst>
              <a:ext uri="{FF2B5EF4-FFF2-40B4-BE49-F238E27FC236}">
                <a16:creationId xmlns:a16="http://schemas.microsoft.com/office/drawing/2014/main" id="{A7DACC38-61A2-41FD-8825-0236E331B905}"/>
              </a:ext>
            </a:extLst>
          </p:cNvPr>
          <p:cNvSpPr/>
          <p:nvPr/>
        </p:nvSpPr>
        <p:spPr>
          <a:xfrm>
            <a:off x="2938462" y="4586853"/>
            <a:ext cx="1677988" cy="64339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宏观算力经济</a:t>
            </a:r>
          </a:p>
        </p:txBody>
      </p:sp>
      <p:sp>
        <p:nvSpPr>
          <p:cNvPr id="5" name="矩形 4">
            <a:extLst>
              <a:ext uri="{FF2B5EF4-FFF2-40B4-BE49-F238E27FC236}">
                <a16:creationId xmlns:a16="http://schemas.microsoft.com/office/drawing/2014/main" id="{E87CB5F7-B705-4A2C-83BA-192450DBE21D}"/>
              </a:ext>
            </a:extLst>
          </p:cNvPr>
          <p:cNvSpPr/>
          <p:nvPr/>
        </p:nvSpPr>
        <p:spPr>
          <a:xfrm>
            <a:off x="5219700" y="3249102"/>
            <a:ext cx="2895600" cy="918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企业个体，包含算力生产企业和算力应用企业</a:t>
            </a:r>
          </a:p>
        </p:txBody>
      </p:sp>
      <p:sp>
        <p:nvSpPr>
          <p:cNvPr id="22" name="矩形 21">
            <a:extLst>
              <a:ext uri="{FF2B5EF4-FFF2-40B4-BE49-F238E27FC236}">
                <a16:creationId xmlns:a16="http://schemas.microsoft.com/office/drawing/2014/main" id="{187E44C7-B195-4E88-8DB8-B76BCC683A8E}"/>
              </a:ext>
            </a:extLst>
          </p:cNvPr>
          <p:cNvSpPr/>
          <p:nvPr/>
        </p:nvSpPr>
        <p:spPr>
          <a:xfrm>
            <a:off x="5219700" y="4449251"/>
            <a:ext cx="2895600" cy="918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算力经济整体</a:t>
            </a:r>
          </a:p>
        </p:txBody>
      </p:sp>
      <p:sp>
        <p:nvSpPr>
          <p:cNvPr id="23" name="矩形 22">
            <a:extLst>
              <a:ext uri="{FF2B5EF4-FFF2-40B4-BE49-F238E27FC236}">
                <a16:creationId xmlns:a16="http://schemas.microsoft.com/office/drawing/2014/main" id="{5B220295-A368-4D42-A4A4-69CE59500FAB}"/>
              </a:ext>
            </a:extLst>
          </p:cNvPr>
          <p:cNvSpPr/>
          <p:nvPr/>
        </p:nvSpPr>
        <p:spPr>
          <a:xfrm>
            <a:off x="8777370" y="3249101"/>
            <a:ext cx="2895600" cy="918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算力经济时代，如何实现算力产业链企业发展的最优化</a:t>
            </a:r>
          </a:p>
        </p:txBody>
      </p:sp>
      <p:sp>
        <p:nvSpPr>
          <p:cNvPr id="24" name="矩形 23">
            <a:extLst>
              <a:ext uri="{FF2B5EF4-FFF2-40B4-BE49-F238E27FC236}">
                <a16:creationId xmlns:a16="http://schemas.microsoft.com/office/drawing/2014/main" id="{38EF7D8B-CE55-4FB7-B6AB-3FBABED7E73A}"/>
              </a:ext>
            </a:extLst>
          </p:cNvPr>
          <p:cNvSpPr/>
          <p:nvPr/>
        </p:nvSpPr>
        <p:spPr>
          <a:xfrm>
            <a:off x="8777370" y="4449251"/>
            <a:ext cx="2895600" cy="918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数智时代，如何发挥算力经济促进经济发展的强大作用</a:t>
            </a:r>
          </a:p>
        </p:txBody>
      </p:sp>
      <p:sp>
        <p:nvSpPr>
          <p:cNvPr id="6" name="文本框 5">
            <a:extLst>
              <a:ext uri="{FF2B5EF4-FFF2-40B4-BE49-F238E27FC236}">
                <a16:creationId xmlns:a16="http://schemas.microsoft.com/office/drawing/2014/main" id="{CA7188C2-3B6E-4A73-B375-6DB5E5649CB7}"/>
              </a:ext>
            </a:extLst>
          </p:cNvPr>
          <p:cNvSpPr txBox="1"/>
          <p:nvPr/>
        </p:nvSpPr>
        <p:spPr>
          <a:xfrm>
            <a:off x="5829300" y="2742684"/>
            <a:ext cx="1676400" cy="369332"/>
          </a:xfrm>
          <a:prstGeom prst="rect">
            <a:avLst/>
          </a:prstGeom>
          <a:noFill/>
        </p:spPr>
        <p:txBody>
          <a:bodyPr wrap="square" rtlCol="0">
            <a:spAutoFit/>
          </a:bodyPr>
          <a:lstStyle/>
          <a:p>
            <a:pPr algn="ctr"/>
            <a:r>
              <a:rPr lang="zh-CN" altLang="en-US" dirty="0"/>
              <a:t>研究对象</a:t>
            </a:r>
          </a:p>
        </p:txBody>
      </p:sp>
      <p:sp>
        <p:nvSpPr>
          <p:cNvPr id="25" name="文本框 24">
            <a:extLst>
              <a:ext uri="{FF2B5EF4-FFF2-40B4-BE49-F238E27FC236}">
                <a16:creationId xmlns:a16="http://schemas.microsoft.com/office/drawing/2014/main" id="{3B9F834A-F3B6-4847-8EE2-66149C72C90F}"/>
              </a:ext>
            </a:extLst>
          </p:cNvPr>
          <p:cNvSpPr txBox="1"/>
          <p:nvPr/>
        </p:nvSpPr>
        <p:spPr>
          <a:xfrm>
            <a:off x="9386970" y="2742684"/>
            <a:ext cx="1676400" cy="369332"/>
          </a:xfrm>
          <a:prstGeom prst="rect">
            <a:avLst/>
          </a:prstGeom>
          <a:noFill/>
        </p:spPr>
        <p:txBody>
          <a:bodyPr wrap="square" rtlCol="0">
            <a:spAutoFit/>
          </a:bodyPr>
          <a:lstStyle/>
          <a:p>
            <a:pPr algn="ctr"/>
            <a:r>
              <a:rPr lang="zh-CN" altLang="en-US" dirty="0"/>
              <a:t>解决的问题</a:t>
            </a:r>
          </a:p>
        </p:txBody>
      </p:sp>
      <p:cxnSp>
        <p:nvCxnSpPr>
          <p:cNvPr id="13" name="直接箭头连接符 12">
            <a:extLst>
              <a:ext uri="{FF2B5EF4-FFF2-40B4-BE49-F238E27FC236}">
                <a16:creationId xmlns:a16="http://schemas.microsoft.com/office/drawing/2014/main" id="{4D96C068-00F6-4A83-BF1A-AD60B02EC24C}"/>
              </a:ext>
            </a:extLst>
          </p:cNvPr>
          <p:cNvCxnSpPr>
            <a:stCxn id="20" idx="3"/>
            <a:endCxn id="5" idx="1"/>
          </p:cNvCxnSpPr>
          <p:nvPr/>
        </p:nvCxnSpPr>
        <p:spPr>
          <a:xfrm>
            <a:off x="4616450" y="3708400"/>
            <a:ext cx="6032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直接箭头连接符 28">
            <a:extLst>
              <a:ext uri="{FF2B5EF4-FFF2-40B4-BE49-F238E27FC236}">
                <a16:creationId xmlns:a16="http://schemas.microsoft.com/office/drawing/2014/main" id="{2983AEDC-EF20-4519-A868-75D1912CF786}"/>
              </a:ext>
            </a:extLst>
          </p:cNvPr>
          <p:cNvCxnSpPr>
            <a:stCxn id="5" idx="3"/>
            <a:endCxn id="23" idx="1"/>
          </p:cNvCxnSpPr>
          <p:nvPr/>
        </p:nvCxnSpPr>
        <p:spPr>
          <a:xfrm flipV="1">
            <a:off x="8115300" y="3708399"/>
            <a:ext cx="66207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a:extLst>
              <a:ext uri="{FF2B5EF4-FFF2-40B4-BE49-F238E27FC236}">
                <a16:creationId xmlns:a16="http://schemas.microsoft.com/office/drawing/2014/main" id="{417E6E01-5B01-4DDD-9F01-D2E1339F2905}"/>
              </a:ext>
            </a:extLst>
          </p:cNvPr>
          <p:cNvCxnSpPr>
            <a:stCxn id="21" idx="3"/>
            <a:endCxn id="22" idx="1"/>
          </p:cNvCxnSpPr>
          <p:nvPr/>
        </p:nvCxnSpPr>
        <p:spPr>
          <a:xfrm>
            <a:off x="4616450" y="4908548"/>
            <a:ext cx="60325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直接箭头连接符 34">
            <a:extLst>
              <a:ext uri="{FF2B5EF4-FFF2-40B4-BE49-F238E27FC236}">
                <a16:creationId xmlns:a16="http://schemas.microsoft.com/office/drawing/2014/main" id="{ACFC2644-A32F-41F8-8CE8-D0829253E846}"/>
              </a:ext>
            </a:extLst>
          </p:cNvPr>
          <p:cNvCxnSpPr>
            <a:stCxn id="22" idx="3"/>
            <a:endCxn id="24" idx="1"/>
          </p:cNvCxnSpPr>
          <p:nvPr/>
        </p:nvCxnSpPr>
        <p:spPr>
          <a:xfrm>
            <a:off x="8115300" y="4908549"/>
            <a:ext cx="66207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左大括号 35">
            <a:extLst>
              <a:ext uri="{FF2B5EF4-FFF2-40B4-BE49-F238E27FC236}">
                <a16:creationId xmlns:a16="http://schemas.microsoft.com/office/drawing/2014/main" id="{67E95AEF-F71B-4965-ADE5-D9477CE5E990}"/>
              </a:ext>
            </a:extLst>
          </p:cNvPr>
          <p:cNvSpPr/>
          <p:nvPr/>
        </p:nvSpPr>
        <p:spPr>
          <a:xfrm>
            <a:off x="2006600" y="1689100"/>
            <a:ext cx="977900" cy="42354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8022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B0DBFA-B3B6-4AE1-A83F-3FA2D107C1FA}"/>
              </a:ext>
            </a:extLst>
          </p:cNvPr>
          <p:cNvSpPr txBox="1"/>
          <p:nvPr/>
        </p:nvSpPr>
        <p:spPr>
          <a:xfrm>
            <a:off x="730332" y="943830"/>
            <a:ext cx="10731335" cy="5150897"/>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Ø"/>
            </a:pPr>
            <a:r>
              <a:rPr lang="zh-CN" altLang="en-US" sz="2400" b="1" dirty="0"/>
              <a:t>人工智能经济学的基础是人工智能技术。</a:t>
            </a:r>
            <a:endParaRPr lang="en-US" altLang="zh-CN" sz="2400" b="1" dirty="0"/>
          </a:p>
          <a:p>
            <a:pPr marL="342900" indent="-342900" algn="just">
              <a:lnSpc>
                <a:spcPct val="200000"/>
              </a:lnSpc>
              <a:buFont typeface="Wingdings" panose="05000000000000000000" pitchFamily="2" charset="2"/>
              <a:buChar char="Ø"/>
            </a:pPr>
            <a:r>
              <a:rPr lang="zh-CN" altLang="en-US" sz="2400" b="1" dirty="0">
                <a:solidFill>
                  <a:srgbClr val="9D1223"/>
                </a:solidFill>
              </a:rPr>
              <a:t>人工智能技术</a:t>
            </a:r>
            <a:r>
              <a:rPr lang="zh-CN" altLang="en-US" sz="2400" b="1" dirty="0"/>
              <a:t>是指通过计算机系统模拟人类的感知、学习、推理和决策等智能行为的技术统称。</a:t>
            </a:r>
            <a:endParaRPr lang="en-US" altLang="zh-CN" sz="2400" b="1" dirty="0"/>
          </a:p>
          <a:p>
            <a:pPr marL="342900" indent="-342900" algn="just">
              <a:lnSpc>
                <a:spcPct val="200000"/>
              </a:lnSpc>
              <a:buFont typeface="Wingdings" panose="05000000000000000000" pitchFamily="2" charset="2"/>
              <a:buChar char="Ø"/>
            </a:pPr>
            <a:r>
              <a:rPr lang="zh-CN" altLang="en-US" sz="2400" b="1" dirty="0"/>
              <a:t>学习目标</a:t>
            </a:r>
            <a:endParaRPr lang="en-US" altLang="zh-CN" sz="2400" b="1" dirty="0"/>
          </a:p>
          <a:p>
            <a:pPr marL="800100" lvl="1" indent="-342900" algn="just">
              <a:lnSpc>
                <a:spcPct val="200000"/>
              </a:lnSpc>
              <a:buFont typeface="Wingdings" panose="05000000000000000000" pitchFamily="2" charset="2"/>
              <a:buChar char="p"/>
            </a:pPr>
            <a:r>
              <a:rPr lang="zh-CN" altLang="en-US" sz="2400" dirty="0"/>
              <a:t>人工智能技术由哪些元素构成？</a:t>
            </a:r>
            <a:endParaRPr lang="en-US" altLang="zh-CN" sz="2400" dirty="0"/>
          </a:p>
          <a:p>
            <a:pPr marL="800100" lvl="1" indent="-342900" algn="just">
              <a:lnSpc>
                <a:spcPct val="200000"/>
              </a:lnSpc>
              <a:buFont typeface="Wingdings" panose="05000000000000000000" pitchFamily="2" charset="2"/>
              <a:buChar char="p"/>
            </a:pPr>
            <a:r>
              <a:rPr lang="zh-CN" altLang="en-US" sz="2400" dirty="0"/>
              <a:t>人工智能技术有哪些特征？</a:t>
            </a:r>
            <a:endParaRPr lang="en-US" altLang="zh-CN" sz="2400" dirty="0"/>
          </a:p>
          <a:p>
            <a:pPr marL="800100" lvl="1" indent="-342900" algn="just">
              <a:lnSpc>
                <a:spcPct val="200000"/>
              </a:lnSpc>
              <a:buFont typeface="Wingdings" panose="05000000000000000000" pitchFamily="2" charset="2"/>
              <a:buChar char="p"/>
            </a:pPr>
            <a:r>
              <a:rPr lang="zh-CN" altLang="en-US" sz="2400" dirty="0"/>
              <a:t>什么是人工智能技术带来的“技术</a:t>
            </a:r>
            <a:r>
              <a:rPr lang="en-US" altLang="zh-CN" sz="2400" dirty="0"/>
              <a:t>—</a:t>
            </a:r>
            <a:r>
              <a:rPr lang="zh-CN" altLang="en-US" sz="2400" dirty="0"/>
              <a:t>经济”新范式？</a:t>
            </a:r>
          </a:p>
        </p:txBody>
      </p:sp>
      <p:sp>
        <p:nvSpPr>
          <p:cNvPr id="7" name="文本占位符 7">
            <a:extLst>
              <a:ext uri="{FF2B5EF4-FFF2-40B4-BE49-F238E27FC236}">
                <a16:creationId xmlns:a16="http://schemas.microsoft.com/office/drawing/2014/main" id="{B6AA4D96-9A6C-4964-8646-5895B1D14D40}"/>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课程导入</a:t>
            </a:r>
          </a:p>
        </p:txBody>
      </p:sp>
    </p:spTree>
    <p:custDataLst>
      <p:tags r:id="rId1"/>
    </p:custDataLst>
    <p:extLst>
      <p:ext uri="{BB962C8B-B14F-4D97-AF65-F5344CB8AC3E}">
        <p14:creationId xmlns:p14="http://schemas.microsoft.com/office/powerpoint/2010/main" val="27900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pic>
        <p:nvPicPr>
          <p:cNvPr id="3" name="图片 2">
            <a:extLst>
              <a:ext uri="{FF2B5EF4-FFF2-40B4-BE49-F238E27FC236}">
                <a16:creationId xmlns:a16="http://schemas.microsoft.com/office/drawing/2014/main" id="{A5775D22-DB0F-4858-A761-EAC6D1D93A8B}"/>
              </a:ext>
            </a:extLst>
          </p:cNvPr>
          <p:cNvPicPr>
            <a:picLocks noChangeAspect="1"/>
          </p:cNvPicPr>
          <p:nvPr/>
        </p:nvPicPr>
        <p:blipFill>
          <a:blip r:embed="rId4"/>
          <a:stretch>
            <a:fillRect/>
          </a:stretch>
        </p:blipFill>
        <p:spPr>
          <a:xfrm>
            <a:off x="1876962" y="1886233"/>
            <a:ext cx="8590476" cy="4533333"/>
          </a:xfrm>
          <a:prstGeom prst="rect">
            <a:avLst/>
          </a:prstGeom>
        </p:spPr>
      </p:pic>
      <p:sp>
        <p:nvSpPr>
          <p:cNvPr id="6" name="矩形 5">
            <a:extLst>
              <a:ext uri="{FF2B5EF4-FFF2-40B4-BE49-F238E27FC236}">
                <a16:creationId xmlns:a16="http://schemas.microsoft.com/office/drawing/2014/main" id="{94E23E95-840C-4C29-8B3D-604A4BCF9CDA}"/>
              </a:ext>
            </a:extLst>
          </p:cNvPr>
          <p:cNvSpPr/>
          <p:nvPr/>
        </p:nvSpPr>
        <p:spPr>
          <a:xfrm>
            <a:off x="4130675" y="1238250"/>
            <a:ext cx="3930650" cy="495300"/>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solidFill>
                  <a:srgbClr val="AE282F"/>
                </a:solidFill>
              </a:rPr>
              <a:t>人类社会经济形态变迁</a:t>
            </a:r>
          </a:p>
        </p:txBody>
      </p:sp>
    </p:spTree>
    <p:custDataLst>
      <p:tags r:id="rId1"/>
    </p:custDataLst>
    <p:extLst>
      <p:ext uri="{BB962C8B-B14F-4D97-AF65-F5344CB8AC3E}">
        <p14:creationId xmlns:p14="http://schemas.microsoft.com/office/powerpoint/2010/main" val="2973908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27" name="矩形: 圆角 26">
            <a:extLst>
              <a:ext uri="{FF2B5EF4-FFF2-40B4-BE49-F238E27FC236}">
                <a16:creationId xmlns:a16="http://schemas.microsoft.com/office/drawing/2014/main" id="{74E8BA93-8769-4AA6-A60E-0A72C97414F2}"/>
              </a:ext>
            </a:extLst>
          </p:cNvPr>
          <p:cNvSpPr/>
          <p:nvPr/>
        </p:nvSpPr>
        <p:spPr>
          <a:xfrm>
            <a:off x="328612" y="3371736"/>
            <a:ext cx="1562100" cy="64339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算力经济的内涵</a:t>
            </a:r>
          </a:p>
        </p:txBody>
      </p:sp>
      <p:sp>
        <p:nvSpPr>
          <p:cNvPr id="3" name="矩形 2">
            <a:extLst>
              <a:ext uri="{FF2B5EF4-FFF2-40B4-BE49-F238E27FC236}">
                <a16:creationId xmlns:a16="http://schemas.microsoft.com/office/drawing/2014/main" id="{D99B923C-B7F2-49E1-B052-43CB831C9933}"/>
              </a:ext>
            </a:extLst>
          </p:cNvPr>
          <p:cNvSpPr/>
          <p:nvPr/>
        </p:nvSpPr>
        <p:spPr>
          <a:xfrm>
            <a:off x="2832100" y="1197881"/>
            <a:ext cx="8870950" cy="5842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第一，算力经济作为一个经济范畴，并不局限于某一项具体技术或产品</a:t>
            </a:r>
          </a:p>
        </p:txBody>
      </p:sp>
      <p:sp>
        <p:nvSpPr>
          <p:cNvPr id="28" name="矩形 27">
            <a:extLst>
              <a:ext uri="{FF2B5EF4-FFF2-40B4-BE49-F238E27FC236}">
                <a16:creationId xmlns:a16="http://schemas.microsoft.com/office/drawing/2014/main" id="{A42D4BB3-8AE3-45ED-B869-5786FD4B19B0}"/>
              </a:ext>
            </a:extLst>
          </p:cNvPr>
          <p:cNvSpPr/>
          <p:nvPr/>
        </p:nvSpPr>
        <p:spPr>
          <a:xfrm>
            <a:off x="2832100" y="2299606"/>
            <a:ext cx="8870950" cy="5842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第二，算力产业对算力经济的发展具有先导性作用，算力经济超越了算力产业部门范围</a:t>
            </a:r>
          </a:p>
        </p:txBody>
      </p:sp>
      <p:sp>
        <p:nvSpPr>
          <p:cNvPr id="30" name="矩形 29">
            <a:extLst>
              <a:ext uri="{FF2B5EF4-FFF2-40B4-BE49-F238E27FC236}">
                <a16:creationId xmlns:a16="http://schemas.microsoft.com/office/drawing/2014/main" id="{D17AC3BD-ADDF-4C04-B9A0-2D280D60ABE0}"/>
              </a:ext>
            </a:extLst>
          </p:cNvPr>
          <p:cNvSpPr/>
          <p:nvPr/>
        </p:nvSpPr>
        <p:spPr>
          <a:xfrm>
            <a:off x="2832100" y="3401331"/>
            <a:ext cx="8870950" cy="5842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第三，数字经济的高速发展是算力经济产生与发展的前提</a:t>
            </a:r>
          </a:p>
        </p:txBody>
      </p:sp>
      <p:sp>
        <p:nvSpPr>
          <p:cNvPr id="33" name="矩形 32">
            <a:extLst>
              <a:ext uri="{FF2B5EF4-FFF2-40B4-BE49-F238E27FC236}">
                <a16:creationId xmlns:a16="http://schemas.microsoft.com/office/drawing/2014/main" id="{FAA9240D-6997-4747-B085-7D25A3195767}"/>
              </a:ext>
            </a:extLst>
          </p:cNvPr>
          <p:cNvSpPr/>
          <p:nvPr/>
        </p:nvSpPr>
        <p:spPr>
          <a:xfrm>
            <a:off x="2832100" y="4503056"/>
            <a:ext cx="8870950" cy="5842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第四，算力经济的成熟是数字经济向高阶跃迁的必要条件。</a:t>
            </a:r>
          </a:p>
        </p:txBody>
      </p:sp>
      <p:sp>
        <p:nvSpPr>
          <p:cNvPr id="34" name="矩形 33">
            <a:extLst>
              <a:ext uri="{FF2B5EF4-FFF2-40B4-BE49-F238E27FC236}">
                <a16:creationId xmlns:a16="http://schemas.microsoft.com/office/drawing/2014/main" id="{D0DA40B4-D76E-4915-89AC-8F0F0B7BCD4F}"/>
              </a:ext>
            </a:extLst>
          </p:cNvPr>
          <p:cNvSpPr/>
          <p:nvPr/>
        </p:nvSpPr>
        <p:spPr>
          <a:xfrm>
            <a:off x="2832100" y="5604781"/>
            <a:ext cx="8870950" cy="5842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第五，算力经济是数字经济的重要组成部分。</a:t>
            </a:r>
          </a:p>
        </p:txBody>
      </p:sp>
      <p:cxnSp>
        <p:nvCxnSpPr>
          <p:cNvPr id="9" name="直接箭头连接符 8">
            <a:extLst>
              <a:ext uri="{FF2B5EF4-FFF2-40B4-BE49-F238E27FC236}">
                <a16:creationId xmlns:a16="http://schemas.microsoft.com/office/drawing/2014/main" id="{5B407184-87E9-4918-A620-9C8B677DDF64}"/>
              </a:ext>
            </a:extLst>
          </p:cNvPr>
          <p:cNvCxnSpPr>
            <a:stCxn id="27" idx="3"/>
            <a:endCxn id="30" idx="1"/>
          </p:cNvCxnSpPr>
          <p:nvPr/>
        </p:nvCxnSpPr>
        <p:spPr>
          <a:xfrm>
            <a:off x="1890712" y="3693431"/>
            <a:ext cx="9413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连接符: 肘形 13">
            <a:extLst>
              <a:ext uri="{FF2B5EF4-FFF2-40B4-BE49-F238E27FC236}">
                <a16:creationId xmlns:a16="http://schemas.microsoft.com/office/drawing/2014/main" id="{F0C5EA04-F17E-46B4-9EB5-FEC15E0EF878}"/>
              </a:ext>
            </a:extLst>
          </p:cNvPr>
          <p:cNvCxnSpPr>
            <a:stCxn id="27" idx="3"/>
            <a:endCxn id="3" idx="1"/>
          </p:cNvCxnSpPr>
          <p:nvPr/>
        </p:nvCxnSpPr>
        <p:spPr>
          <a:xfrm flipV="1">
            <a:off x="1890712" y="1489981"/>
            <a:ext cx="941388" cy="22034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连接符: 肘形 15">
            <a:extLst>
              <a:ext uri="{FF2B5EF4-FFF2-40B4-BE49-F238E27FC236}">
                <a16:creationId xmlns:a16="http://schemas.microsoft.com/office/drawing/2014/main" id="{EFF6E9C0-C881-4F47-B965-98BC1F09983C}"/>
              </a:ext>
            </a:extLst>
          </p:cNvPr>
          <p:cNvCxnSpPr>
            <a:stCxn id="27" idx="3"/>
            <a:endCxn id="28" idx="1"/>
          </p:cNvCxnSpPr>
          <p:nvPr/>
        </p:nvCxnSpPr>
        <p:spPr>
          <a:xfrm flipV="1">
            <a:off x="1890712" y="2591706"/>
            <a:ext cx="941388" cy="110172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a:extLst>
              <a:ext uri="{FF2B5EF4-FFF2-40B4-BE49-F238E27FC236}">
                <a16:creationId xmlns:a16="http://schemas.microsoft.com/office/drawing/2014/main" id="{FED9D6CA-D4D1-49A3-A4DF-408BFF41F77F}"/>
              </a:ext>
            </a:extLst>
          </p:cNvPr>
          <p:cNvCxnSpPr>
            <a:stCxn id="27" idx="3"/>
            <a:endCxn id="33" idx="1"/>
          </p:cNvCxnSpPr>
          <p:nvPr/>
        </p:nvCxnSpPr>
        <p:spPr>
          <a:xfrm>
            <a:off x="1890712" y="3693431"/>
            <a:ext cx="941388" cy="110172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连接符: 肘形 36">
            <a:extLst>
              <a:ext uri="{FF2B5EF4-FFF2-40B4-BE49-F238E27FC236}">
                <a16:creationId xmlns:a16="http://schemas.microsoft.com/office/drawing/2014/main" id="{0172C927-8861-41A4-915F-1D392DB780E8}"/>
              </a:ext>
            </a:extLst>
          </p:cNvPr>
          <p:cNvCxnSpPr>
            <a:stCxn id="27" idx="3"/>
            <a:endCxn id="34" idx="1"/>
          </p:cNvCxnSpPr>
          <p:nvPr/>
        </p:nvCxnSpPr>
        <p:spPr>
          <a:xfrm>
            <a:off x="1890712" y="3693431"/>
            <a:ext cx="941388" cy="220345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711739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pic>
        <p:nvPicPr>
          <p:cNvPr id="2" name="图片 1">
            <a:extLst>
              <a:ext uri="{FF2B5EF4-FFF2-40B4-BE49-F238E27FC236}">
                <a16:creationId xmlns:a16="http://schemas.microsoft.com/office/drawing/2014/main" id="{6DD63D21-F241-4C4E-AF8E-BB65599D6DD8}"/>
              </a:ext>
            </a:extLst>
          </p:cNvPr>
          <p:cNvPicPr>
            <a:picLocks noChangeAspect="1"/>
          </p:cNvPicPr>
          <p:nvPr/>
        </p:nvPicPr>
        <p:blipFill>
          <a:blip r:embed="rId4"/>
          <a:stretch>
            <a:fillRect/>
          </a:stretch>
        </p:blipFill>
        <p:spPr>
          <a:xfrm>
            <a:off x="1633815" y="2396764"/>
            <a:ext cx="8924369" cy="3860220"/>
          </a:xfrm>
          <a:prstGeom prst="rect">
            <a:avLst/>
          </a:prstGeom>
        </p:spPr>
      </p:pic>
      <p:sp>
        <p:nvSpPr>
          <p:cNvPr id="4" name="文本框 3">
            <a:extLst>
              <a:ext uri="{FF2B5EF4-FFF2-40B4-BE49-F238E27FC236}">
                <a16:creationId xmlns:a16="http://schemas.microsoft.com/office/drawing/2014/main" id="{3B8FC280-EEA0-413D-94EF-AE206C0A1D92}"/>
              </a:ext>
            </a:extLst>
          </p:cNvPr>
          <p:cNvSpPr txBox="1"/>
          <p:nvPr/>
        </p:nvSpPr>
        <p:spPr>
          <a:xfrm>
            <a:off x="3775074" y="1905884"/>
            <a:ext cx="4641850" cy="400110"/>
          </a:xfrm>
          <a:prstGeom prst="rect">
            <a:avLst/>
          </a:prstGeom>
          <a:noFill/>
        </p:spPr>
        <p:txBody>
          <a:bodyPr wrap="square" rtlCol="0">
            <a:spAutoFit/>
          </a:bodyPr>
          <a:lstStyle/>
          <a:p>
            <a:pPr algn="ctr"/>
            <a:r>
              <a:rPr lang="zh-CN" altLang="en-US" sz="2000" b="1" dirty="0">
                <a:solidFill>
                  <a:srgbClr val="AE282F"/>
                </a:solidFill>
              </a:rPr>
              <a:t>算力产业链拆解图</a:t>
            </a:r>
          </a:p>
        </p:txBody>
      </p:sp>
      <p:sp>
        <p:nvSpPr>
          <p:cNvPr id="5" name="文本框 4">
            <a:extLst>
              <a:ext uri="{FF2B5EF4-FFF2-40B4-BE49-F238E27FC236}">
                <a16:creationId xmlns:a16="http://schemas.microsoft.com/office/drawing/2014/main" id="{42FC537D-EE3C-4C51-A348-2290FC96CAA2}"/>
              </a:ext>
            </a:extLst>
          </p:cNvPr>
          <p:cNvSpPr txBox="1"/>
          <p:nvPr/>
        </p:nvSpPr>
        <p:spPr>
          <a:xfrm>
            <a:off x="696912" y="1031927"/>
            <a:ext cx="10680700" cy="87395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dirty="0"/>
              <a:t>算力经济涉及全产业链的价值创造，通过算力广泛赋能渗透到众多行业和领域，从而推动各行业数字化转型和智能化升级。</a:t>
            </a:r>
          </a:p>
        </p:txBody>
      </p:sp>
    </p:spTree>
    <p:custDataLst>
      <p:tags r:id="rId1"/>
    </p:custDataLst>
    <p:extLst>
      <p:ext uri="{BB962C8B-B14F-4D97-AF65-F5344CB8AC3E}">
        <p14:creationId xmlns:p14="http://schemas.microsoft.com/office/powerpoint/2010/main" val="358914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文本框 3">
            <a:extLst>
              <a:ext uri="{FF2B5EF4-FFF2-40B4-BE49-F238E27FC236}">
                <a16:creationId xmlns:a16="http://schemas.microsoft.com/office/drawing/2014/main" id="{3B8FC280-EEA0-413D-94EF-AE206C0A1D92}"/>
              </a:ext>
            </a:extLst>
          </p:cNvPr>
          <p:cNvSpPr txBox="1"/>
          <p:nvPr/>
        </p:nvSpPr>
        <p:spPr>
          <a:xfrm>
            <a:off x="6096000" y="1129150"/>
            <a:ext cx="4641850" cy="400110"/>
          </a:xfrm>
          <a:prstGeom prst="rect">
            <a:avLst/>
          </a:prstGeom>
          <a:noFill/>
        </p:spPr>
        <p:txBody>
          <a:bodyPr wrap="square" rtlCol="0">
            <a:spAutoFit/>
          </a:bodyPr>
          <a:lstStyle/>
          <a:p>
            <a:pPr algn="ctr"/>
            <a:r>
              <a:rPr lang="zh-CN" altLang="en-US" sz="2000" b="1" dirty="0">
                <a:solidFill>
                  <a:srgbClr val="AE282F"/>
                </a:solidFill>
              </a:rPr>
              <a:t>数字经济与算力经济产业链对比</a:t>
            </a:r>
          </a:p>
        </p:txBody>
      </p:sp>
      <p:sp>
        <p:nvSpPr>
          <p:cNvPr id="5" name="文本框 4">
            <a:extLst>
              <a:ext uri="{FF2B5EF4-FFF2-40B4-BE49-F238E27FC236}">
                <a16:creationId xmlns:a16="http://schemas.microsoft.com/office/drawing/2014/main" id="{42FC537D-EE3C-4C51-A348-2290FC96CAA2}"/>
              </a:ext>
            </a:extLst>
          </p:cNvPr>
          <p:cNvSpPr txBox="1"/>
          <p:nvPr/>
        </p:nvSpPr>
        <p:spPr>
          <a:xfrm>
            <a:off x="518032" y="1768527"/>
            <a:ext cx="4460368" cy="123008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2000" dirty="0"/>
              <a:t>算力经济直接对应于数字经济的基础层并渗透至数字经济的应用层。</a:t>
            </a:r>
          </a:p>
        </p:txBody>
      </p:sp>
      <p:pic>
        <p:nvPicPr>
          <p:cNvPr id="3" name="图片 2">
            <a:extLst>
              <a:ext uri="{FF2B5EF4-FFF2-40B4-BE49-F238E27FC236}">
                <a16:creationId xmlns:a16="http://schemas.microsoft.com/office/drawing/2014/main" id="{D7A47BDF-E1C7-4E1D-9ED5-E077F41C9771}"/>
              </a:ext>
            </a:extLst>
          </p:cNvPr>
          <p:cNvPicPr>
            <a:picLocks noChangeAspect="1"/>
          </p:cNvPicPr>
          <p:nvPr/>
        </p:nvPicPr>
        <p:blipFill>
          <a:blip r:embed="rId4"/>
          <a:stretch>
            <a:fillRect/>
          </a:stretch>
        </p:blipFill>
        <p:spPr>
          <a:xfrm>
            <a:off x="5248272" y="1611658"/>
            <a:ext cx="6368545" cy="4330611"/>
          </a:xfrm>
          <a:prstGeom prst="rect">
            <a:avLst/>
          </a:prstGeom>
        </p:spPr>
      </p:pic>
    </p:spTree>
    <p:custDataLst>
      <p:tags r:id="rId1"/>
    </p:custDataLst>
    <p:extLst>
      <p:ext uri="{BB962C8B-B14F-4D97-AF65-F5344CB8AC3E}">
        <p14:creationId xmlns:p14="http://schemas.microsoft.com/office/powerpoint/2010/main" val="974663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754062" y="1061127"/>
            <a:ext cx="5485195" cy="2778325"/>
          </a:xfrm>
          <a:prstGeom prst="rect">
            <a:avLst/>
          </a:prstGeom>
          <a:noFill/>
        </p:spPr>
        <p:txBody>
          <a:bodyPr wrap="square" rtlCol="0">
            <a:spAutoFit/>
          </a:bodyPr>
          <a:lstStyle/>
          <a:p>
            <a:pPr algn="just">
              <a:lnSpc>
                <a:spcPct val="150000"/>
              </a:lnSpc>
            </a:pPr>
            <a:r>
              <a:rPr lang="zh-CN" altLang="en-US" sz="2400" b="1" dirty="0"/>
              <a:t>算法：人工智能的核心驱动力</a:t>
            </a:r>
            <a:endParaRPr lang="en-US" altLang="zh-CN" sz="2400" b="1" dirty="0"/>
          </a:p>
          <a:p>
            <a:pPr marL="742950" lvl="1" indent="-285750" algn="just">
              <a:lnSpc>
                <a:spcPct val="200000"/>
              </a:lnSpc>
              <a:buFont typeface="Wingdings" panose="05000000000000000000" pitchFamily="2" charset="2"/>
              <a:buChar char="l"/>
            </a:pPr>
            <a:r>
              <a:rPr lang="zh-CN" altLang="en-US" b="1" dirty="0"/>
              <a:t>常见算法：</a:t>
            </a:r>
            <a:r>
              <a:rPr lang="zh-CN" altLang="en-US" dirty="0"/>
              <a:t>机器学习、深度学习、强化学习</a:t>
            </a:r>
            <a:endParaRPr lang="en-US" altLang="zh-CN" dirty="0"/>
          </a:p>
          <a:p>
            <a:pPr marL="742950" lvl="1" indent="-285750" algn="just">
              <a:lnSpc>
                <a:spcPct val="200000"/>
              </a:lnSpc>
              <a:buFont typeface="Wingdings" panose="05000000000000000000" pitchFamily="2" charset="2"/>
              <a:buChar char="l"/>
            </a:pPr>
            <a:r>
              <a:rPr lang="zh-CN" altLang="en-US" dirty="0"/>
              <a:t>算法决定</a:t>
            </a:r>
            <a:r>
              <a:rPr lang="en-US" altLang="zh-CN" dirty="0"/>
              <a:t>AI</a:t>
            </a:r>
            <a:r>
              <a:rPr lang="zh-CN" altLang="en-US" dirty="0"/>
              <a:t>的学习方式与推理能力</a:t>
            </a:r>
            <a:endParaRPr lang="en-US" altLang="zh-CN" dirty="0"/>
          </a:p>
          <a:p>
            <a:pPr marL="742950" lvl="1" indent="-285750" algn="just">
              <a:lnSpc>
                <a:spcPct val="200000"/>
              </a:lnSpc>
              <a:buFont typeface="Wingdings" panose="05000000000000000000" pitchFamily="2" charset="2"/>
              <a:buChar char="l"/>
            </a:pPr>
            <a:r>
              <a:rPr lang="zh-CN" altLang="en-US" dirty="0"/>
              <a:t>算法创新可显著提升模型性能与效率</a:t>
            </a:r>
          </a:p>
          <a:p>
            <a:pPr marL="742950" lvl="1" indent="-285750" algn="just">
              <a:lnSpc>
                <a:spcPct val="200000"/>
              </a:lnSpc>
              <a:buFont typeface="Wingdings" panose="05000000000000000000" pitchFamily="2" charset="2"/>
              <a:buChar char="l"/>
            </a:pPr>
            <a:r>
              <a:rPr lang="zh-CN" altLang="en-US" dirty="0"/>
              <a:t>从传统特征工程到端到端深度学习</a:t>
            </a:r>
            <a:endParaRPr lang="en-US" altLang="zh-CN" dirty="0"/>
          </a:p>
        </p:txBody>
      </p:sp>
      <p:graphicFrame>
        <p:nvGraphicFramePr>
          <p:cNvPr id="4" name="图示 3">
            <a:extLst>
              <a:ext uri="{FF2B5EF4-FFF2-40B4-BE49-F238E27FC236}">
                <a16:creationId xmlns:a16="http://schemas.microsoft.com/office/drawing/2014/main" id="{341BE82E-20CB-45D3-9EF8-814B6303B208}"/>
              </a:ext>
            </a:extLst>
          </p:cNvPr>
          <p:cNvGraphicFramePr/>
          <p:nvPr>
            <p:extLst>
              <p:ext uri="{D42A27DB-BD31-4B8C-83A1-F6EECF244321}">
                <p14:modId xmlns:p14="http://schemas.microsoft.com/office/powerpoint/2010/main" val="1501157151"/>
              </p:ext>
            </p:extLst>
          </p:nvPr>
        </p:nvGraphicFramePr>
        <p:xfrm>
          <a:off x="6845301" y="971550"/>
          <a:ext cx="4940300" cy="4233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云形 1">
            <a:extLst>
              <a:ext uri="{FF2B5EF4-FFF2-40B4-BE49-F238E27FC236}">
                <a16:creationId xmlns:a16="http://schemas.microsoft.com/office/drawing/2014/main" id="{B08A330B-4389-009E-1244-3FB427B5E457}"/>
              </a:ext>
            </a:extLst>
          </p:cNvPr>
          <p:cNvSpPr/>
          <p:nvPr/>
        </p:nvSpPr>
        <p:spPr>
          <a:xfrm>
            <a:off x="1012958" y="4105924"/>
            <a:ext cx="4391310" cy="1690949"/>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b="1" dirty="0"/>
              <a:t>什么是机器学习、深度学习、强化学习？</a:t>
            </a:r>
          </a:p>
        </p:txBody>
      </p:sp>
    </p:spTree>
    <p:custDataLst>
      <p:tags r:id="rId1"/>
    </p:custDataLst>
    <p:extLst>
      <p:ext uri="{BB962C8B-B14F-4D97-AF65-F5344CB8AC3E}">
        <p14:creationId xmlns:p14="http://schemas.microsoft.com/office/powerpoint/2010/main" val="417887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696912" y="794656"/>
            <a:ext cx="11329988" cy="3505447"/>
          </a:xfrm>
          <a:prstGeom prst="rect">
            <a:avLst/>
          </a:prstGeom>
          <a:noFill/>
        </p:spPr>
        <p:txBody>
          <a:bodyPr wrap="square" rtlCol="0">
            <a:spAutoFit/>
          </a:bodyPr>
          <a:lstStyle/>
          <a:p>
            <a:pPr algn="just">
              <a:lnSpc>
                <a:spcPct val="150000"/>
              </a:lnSpc>
            </a:pPr>
            <a:r>
              <a:rPr lang="zh-CN" altLang="en-US" sz="2400" b="1" dirty="0"/>
              <a:t>机器学习</a:t>
            </a:r>
            <a:r>
              <a:rPr lang="en-US" altLang="zh-CN" sz="2400" b="1" dirty="0"/>
              <a:t>——</a:t>
            </a:r>
            <a:r>
              <a:rPr lang="zh-CN" altLang="en-US" sz="2400" b="1" dirty="0"/>
              <a:t> 让机器像人一样“学习”！</a:t>
            </a:r>
            <a:endParaRPr lang="en-US" altLang="zh-CN" sz="2400" b="1" dirty="0"/>
          </a:p>
          <a:p>
            <a:pPr marL="742950" lvl="1" indent="-285750" algn="just">
              <a:lnSpc>
                <a:spcPct val="150000"/>
              </a:lnSpc>
              <a:buFont typeface="Wingdings" panose="05000000000000000000" pitchFamily="2" charset="2"/>
              <a:buChar char="l"/>
            </a:pPr>
            <a:r>
              <a:rPr lang="zh-CN" altLang="en-US" b="1" dirty="0"/>
              <a:t>定义：</a:t>
            </a:r>
            <a:r>
              <a:rPr lang="zh-CN" altLang="en-US" dirty="0"/>
              <a:t>研究的是计算机怎样模拟人类的学习行为，以获取新的知识或技能，并重新组织已有的知识结构，使之不断改善自身。</a:t>
            </a:r>
            <a:endParaRPr lang="en-US" altLang="zh-CN" dirty="0"/>
          </a:p>
          <a:p>
            <a:pPr marL="742950" lvl="1" indent="-285750" algn="just">
              <a:lnSpc>
                <a:spcPct val="150000"/>
              </a:lnSpc>
              <a:buFont typeface="Wingdings" panose="05000000000000000000" pitchFamily="2" charset="2"/>
              <a:buChar char="l"/>
            </a:pPr>
            <a:r>
              <a:rPr lang="zh-CN" altLang="en-US" b="1" dirty="0"/>
              <a:t>核心技术：</a:t>
            </a:r>
            <a:r>
              <a:rPr lang="zh-CN" altLang="en-US" dirty="0"/>
              <a:t>分类、聚类、异常检测、回归</a:t>
            </a:r>
            <a:endParaRPr lang="en-US" altLang="zh-CN" dirty="0"/>
          </a:p>
          <a:p>
            <a:pPr marL="742950" lvl="1" indent="-285750" algn="just">
              <a:lnSpc>
                <a:spcPct val="150000"/>
              </a:lnSpc>
              <a:buFont typeface="Wingdings" panose="05000000000000000000" pitchFamily="2" charset="2"/>
              <a:buChar char="l"/>
            </a:pPr>
            <a:r>
              <a:rPr lang="zh-CN" altLang="en-US" b="1" dirty="0"/>
              <a:t>基本流程：</a:t>
            </a:r>
            <a:r>
              <a:rPr lang="zh-CN" altLang="en-US" dirty="0"/>
              <a:t>数据预处理（</a:t>
            </a:r>
            <a:r>
              <a:rPr lang="en-US" altLang="zh-CN" dirty="0"/>
              <a:t>Processing</a:t>
            </a:r>
            <a:r>
              <a:rPr lang="zh-CN" altLang="en-US" dirty="0"/>
              <a:t>）、模型学习（</a:t>
            </a:r>
            <a:r>
              <a:rPr lang="en-US" altLang="zh-CN" dirty="0"/>
              <a:t>Learning</a:t>
            </a:r>
            <a:r>
              <a:rPr lang="zh-CN" altLang="en-US" dirty="0"/>
              <a:t>）、模型评估（</a:t>
            </a:r>
            <a:r>
              <a:rPr lang="en-US" altLang="zh-CN" dirty="0"/>
              <a:t>Evaluation</a:t>
            </a:r>
            <a:r>
              <a:rPr lang="zh-CN" altLang="en-US" dirty="0"/>
              <a:t>）、新样本预测（</a:t>
            </a:r>
            <a:r>
              <a:rPr lang="en-US" altLang="zh-CN" dirty="0"/>
              <a:t>Prediction</a:t>
            </a:r>
            <a:r>
              <a:rPr lang="zh-CN" altLang="en-US" dirty="0"/>
              <a:t>）</a:t>
            </a:r>
            <a:endParaRPr lang="en-US" altLang="zh-CN" dirty="0"/>
          </a:p>
          <a:p>
            <a:pPr marL="742950" lvl="1" indent="-285750" algn="just">
              <a:lnSpc>
                <a:spcPct val="150000"/>
              </a:lnSpc>
              <a:buFont typeface="Wingdings" panose="05000000000000000000" pitchFamily="2" charset="2"/>
              <a:buChar char="l"/>
            </a:pPr>
            <a:r>
              <a:rPr lang="zh-CN" altLang="en-US" b="1" dirty="0"/>
              <a:t>应用场景：</a:t>
            </a:r>
            <a:r>
              <a:rPr lang="zh-CN" altLang="en-US" dirty="0"/>
              <a:t>数据挖掘、计算机视觉、自然语言处理、生物特征识别、搜索引擎、医学诊断、检测信用卡欺诈、证券市场分析、</a:t>
            </a:r>
            <a:r>
              <a:rPr lang="en-US" altLang="zh-CN" dirty="0"/>
              <a:t>DNA</a:t>
            </a:r>
            <a:r>
              <a:rPr lang="zh-CN" altLang="en-US" dirty="0"/>
              <a:t>序列测序、语音和手写识别、机器人等领域。</a:t>
            </a:r>
            <a:endParaRPr lang="en-US" altLang="zh-CN" dirty="0"/>
          </a:p>
        </p:txBody>
      </p:sp>
      <p:pic>
        <p:nvPicPr>
          <p:cNvPr id="2" name="图片 1">
            <a:extLst>
              <a:ext uri="{FF2B5EF4-FFF2-40B4-BE49-F238E27FC236}">
                <a16:creationId xmlns:a16="http://schemas.microsoft.com/office/drawing/2014/main" id="{0CF317C0-0477-47FC-BF2C-B4FCA6725A60}"/>
              </a:ext>
            </a:extLst>
          </p:cNvPr>
          <p:cNvPicPr>
            <a:picLocks noChangeAspect="1"/>
          </p:cNvPicPr>
          <p:nvPr/>
        </p:nvPicPr>
        <p:blipFill>
          <a:blip r:embed="rId4"/>
          <a:stretch>
            <a:fillRect/>
          </a:stretch>
        </p:blipFill>
        <p:spPr>
          <a:xfrm>
            <a:off x="651080" y="4344553"/>
            <a:ext cx="5114719" cy="2416156"/>
          </a:xfrm>
          <a:prstGeom prst="rect">
            <a:avLst/>
          </a:prstGeom>
        </p:spPr>
      </p:pic>
      <p:pic>
        <p:nvPicPr>
          <p:cNvPr id="5" name="图片 4">
            <a:extLst>
              <a:ext uri="{FF2B5EF4-FFF2-40B4-BE49-F238E27FC236}">
                <a16:creationId xmlns:a16="http://schemas.microsoft.com/office/drawing/2014/main" id="{06DBA0AC-BAA4-4BD2-A3FA-C4B65A09FB1E}"/>
              </a:ext>
            </a:extLst>
          </p:cNvPr>
          <p:cNvPicPr>
            <a:picLocks noChangeAspect="1"/>
          </p:cNvPicPr>
          <p:nvPr/>
        </p:nvPicPr>
        <p:blipFill>
          <a:blip r:embed="rId5"/>
          <a:stretch>
            <a:fillRect/>
          </a:stretch>
        </p:blipFill>
        <p:spPr>
          <a:xfrm>
            <a:off x="6350000" y="4273038"/>
            <a:ext cx="5317920" cy="2429880"/>
          </a:xfrm>
          <a:prstGeom prst="rect">
            <a:avLst/>
          </a:prstGeom>
        </p:spPr>
      </p:pic>
    </p:spTree>
    <p:custDataLst>
      <p:tags r:id="rId1"/>
    </p:custDataLst>
    <p:extLst>
      <p:ext uri="{BB962C8B-B14F-4D97-AF65-F5344CB8AC3E}">
        <p14:creationId xmlns:p14="http://schemas.microsoft.com/office/powerpoint/2010/main" val="11381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696912" y="794656"/>
            <a:ext cx="10923588" cy="3016210"/>
          </a:xfrm>
          <a:prstGeom prst="rect">
            <a:avLst/>
          </a:prstGeom>
          <a:noFill/>
        </p:spPr>
        <p:txBody>
          <a:bodyPr wrap="square" rtlCol="0">
            <a:spAutoFit/>
          </a:bodyPr>
          <a:lstStyle/>
          <a:p>
            <a:pPr algn="just">
              <a:spcBef>
                <a:spcPts val="1200"/>
              </a:spcBef>
            </a:pPr>
            <a:r>
              <a:rPr lang="zh-CN" altLang="en-US" sz="2400" b="1" dirty="0"/>
              <a:t>深度学习</a:t>
            </a:r>
            <a:r>
              <a:rPr lang="en-US" altLang="zh-CN" sz="2400" b="1" dirty="0"/>
              <a:t>——</a:t>
            </a:r>
            <a:r>
              <a:rPr lang="zh-CN" altLang="en-US" sz="2400" b="1" dirty="0"/>
              <a:t>更“深”一层，模拟人脑！</a:t>
            </a:r>
            <a:endParaRPr lang="en-US" altLang="zh-CN" sz="2400" b="1" dirty="0"/>
          </a:p>
          <a:p>
            <a:pPr marL="742950" lvl="1" indent="-285750" algn="just">
              <a:spcBef>
                <a:spcPts val="1200"/>
              </a:spcBef>
              <a:buFont typeface="Wingdings" panose="05000000000000000000" pitchFamily="2" charset="2"/>
              <a:buChar char="l"/>
            </a:pPr>
            <a:r>
              <a:rPr lang="zh-CN" altLang="en-US" b="1" dirty="0"/>
              <a:t>定义：</a:t>
            </a:r>
            <a:r>
              <a:rPr lang="zh-CN" altLang="en-US" dirty="0"/>
              <a:t>利用神经网络模型进行高级模式识别和自动特征提取。</a:t>
            </a:r>
            <a:endParaRPr lang="en-US" altLang="zh-CN" dirty="0"/>
          </a:p>
          <a:p>
            <a:pPr marL="1200150" lvl="2" indent="-285750" algn="just">
              <a:spcBef>
                <a:spcPts val="1200"/>
              </a:spcBef>
              <a:buFont typeface="Wingdings" panose="05000000000000000000" pitchFamily="2" charset="2"/>
              <a:buChar char="l"/>
            </a:pPr>
            <a:r>
              <a:rPr lang="zh-CN" altLang="en-US" b="1" dirty="0"/>
              <a:t>神经网络是“骨架”：</a:t>
            </a:r>
            <a:r>
              <a:rPr lang="zh-CN" altLang="en-US" dirty="0"/>
              <a:t>深度学习核心是人工神经网络 </a:t>
            </a:r>
            <a:r>
              <a:rPr lang="en-US" altLang="zh-CN" dirty="0"/>
              <a:t>(Artificial Neural Network, ANN)</a:t>
            </a:r>
            <a:r>
              <a:rPr lang="zh-CN" altLang="en-US" dirty="0"/>
              <a:t>。它由很多层神经元 </a:t>
            </a:r>
            <a:r>
              <a:rPr lang="en-US" altLang="zh-CN" dirty="0"/>
              <a:t>(Neuron) </a:t>
            </a:r>
            <a:r>
              <a:rPr lang="zh-CN" altLang="en-US" dirty="0"/>
              <a:t>组成，每一层神经元都接收上一层神经元信号进行计算，并将结果传递给下一层。</a:t>
            </a:r>
            <a:endParaRPr lang="en-US" altLang="zh-CN" dirty="0"/>
          </a:p>
          <a:p>
            <a:pPr marL="1200150" lvl="2" indent="-285750" algn="just">
              <a:spcBef>
                <a:spcPts val="1200"/>
              </a:spcBef>
              <a:buFont typeface="Wingdings" panose="05000000000000000000" pitchFamily="2" charset="2"/>
              <a:buChar char="l"/>
            </a:pPr>
            <a:r>
              <a:rPr lang="zh-CN" altLang="en-US" b="1" dirty="0"/>
              <a:t>“深度”是关键：</a:t>
            </a:r>
            <a:r>
              <a:rPr lang="zh-CN" altLang="en-US" dirty="0"/>
              <a:t>深度学习的“深度”就体现在神经网络的层数很多。</a:t>
            </a:r>
            <a:endParaRPr lang="en-US" altLang="zh-CN" dirty="0"/>
          </a:p>
          <a:p>
            <a:pPr marL="1200150" lvl="2" indent="-285750" algn="just">
              <a:spcBef>
                <a:spcPts val="1200"/>
              </a:spcBef>
              <a:buFont typeface="Wingdings" panose="05000000000000000000" pitchFamily="2" charset="2"/>
              <a:buChar char="l"/>
            </a:pPr>
            <a:r>
              <a:rPr lang="zh-CN" altLang="en-US" b="1" dirty="0"/>
              <a:t>自动提取特征：</a:t>
            </a:r>
            <a:r>
              <a:rPr lang="zh-CN" altLang="en-US" dirty="0"/>
              <a:t>深度学习模型可以自动从原始数据中提取特征，例如在图像识别中，深度学习模型能自动学习到图像边缘、纹理、颜色等特征，无需人工干预。</a:t>
            </a:r>
            <a:endParaRPr lang="en-US" altLang="zh-CN" dirty="0"/>
          </a:p>
        </p:txBody>
      </p:sp>
      <p:pic>
        <p:nvPicPr>
          <p:cNvPr id="7" name="图片 6">
            <a:extLst>
              <a:ext uri="{FF2B5EF4-FFF2-40B4-BE49-F238E27FC236}">
                <a16:creationId xmlns:a16="http://schemas.microsoft.com/office/drawing/2014/main" id="{82EAC784-30B5-43EF-A1ED-65B444E85330}"/>
              </a:ext>
            </a:extLst>
          </p:cNvPr>
          <p:cNvPicPr>
            <a:picLocks noChangeAspect="1"/>
          </p:cNvPicPr>
          <p:nvPr/>
        </p:nvPicPr>
        <p:blipFill>
          <a:blip r:embed="rId4"/>
          <a:stretch>
            <a:fillRect/>
          </a:stretch>
        </p:blipFill>
        <p:spPr>
          <a:xfrm>
            <a:off x="6683273" y="3968227"/>
            <a:ext cx="5410004" cy="2044238"/>
          </a:xfrm>
          <a:prstGeom prst="rect">
            <a:avLst/>
          </a:prstGeom>
        </p:spPr>
      </p:pic>
      <p:sp>
        <p:nvSpPr>
          <p:cNvPr id="10" name="文本框 9">
            <a:extLst>
              <a:ext uri="{FF2B5EF4-FFF2-40B4-BE49-F238E27FC236}">
                <a16:creationId xmlns:a16="http://schemas.microsoft.com/office/drawing/2014/main" id="{6D192EAD-145A-45B7-9BCE-7BFA57984D88}"/>
              </a:ext>
            </a:extLst>
          </p:cNvPr>
          <p:cNvSpPr txBox="1"/>
          <p:nvPr/>
        </p:nvSpPr>
        <p:spPr>
          <a:xfrm>
            <a:off x="1090781" y="3863931"/>
            <a:ext cx="5333228" cy="1908215"/>
          </a:xfrm>
          <a:prstGeom prst="rect">
            <a:avLst/>
          </a:prstGeom>
          <a:noFill/>
        </p:spPr>
        <p:txBody>
          <a:bodyPr wrap="square" rtlCol="0">
            <a:spAutoFit/>
          </a:bodyPr>
          <a:lstStyle/>
          <a:p>
            <a:pPr marL="742950" lvl="1" indent="-285750" algn="just">
              <a:spcBef>
                <a:spcPts val="1200"/>
              </a:spcBef>
              <a:buFont typeface="Wingdings" panose="05000000000000000000" pitchFamily="2" charset="2"/>
              <a:buChar char="l"/>
            </a:pPr>
            <a:r>
              <a:rPr lang="zh-CN" altLang="en-US" b="1" dirty="0"/>
              <a:t>常用模型：</a:t>
            </a:r>
            <a:r>
              <a:rPr lang="en-US" altLang="zh-CN" dirty="0"/>
              <a:t>DNN</a:t>
            </a:r>
            <a:r>
              <a:rPr lang="zh-CN" altLang="en-US" dirty="0"/>
              <a:t>、</a:t>
            </a:r>
            <a:r>
              <a:rPr lang="en-US" altLang="zh-CN" dirty="0"/>
              <a:t>RNN</a:t>
            </a:r>
            <a:r>
              <a:rPr lang="zh-CN" altLang="en-US" dirty="0"/>
              <a:t>（循环神经网络）、</a:t>
            </a:r>
            <a:r>
              <a:rPr lang="en-US" altLang="zh-CN" dirty="0"/>
              <a:t>LSTM</a:t>
            </a:r>
            <a:r>
              <a:rPr lang="zh-CN" altLang="en-US" dirty="0"/>
              <a:t>（长短期记忆）、</a:t>
            </a:r>
            <a:r>
              <a:rPr lang="en-US" altLang="zh-CN" dirty="0"/>
              <a:t>GRU</a:t>
            </a:r>
            <a:r>
              <a:rPr lang="zh-CN" altLang="en-US" dirty="0"/>
              <a:t>（门控循环单元）、</a:t>
            </a:r>
            <a:r>
              <a:rPr lang="en-US" altLang="zh-CN" dirty="0"/>
              <a:t>CNN</a:t>
            </a:r>
            <a:r>
              <a:rPr lang="zh-CN" altLang="en-US" dirty="0"/>
              <a:t>（卷积神经网络）、</a:t>
            </a:r>
            <a:r>
              <a:rPr lang="en-US" altLang="zh-CN" dirty="0"/>
              <a:t>Attention</a:t>
            </a:r>
            <a:r>
              <a:rPr lang="zh-CN" altLang="en-US" dirty="0"/>
              <a:t>（注意力机制）和</a:t>
            </a:r>
            <a:r>
              <a:rPr lang="en-US" altLang="zh-CN" dirty="0"/>
              <a:t>Mix</a:t>
            </a:r>
            <a:r>
              <a:rPr lang="zh-CN" altLang="en-US" dirty="0"/>
              <a:t>混合模型</a:t>
            </a:r>
            <a:endParaRPr lang="en-US" altLang="zh-CN" dirty="0"/>
          </a:p>
          <a:p>
            <a:pPr marL="742950" lvl="1" indent="-285750" algn="just">
              <a:spcBef>
                <a:spcPts val="1200"/>
              </a:spcBef>
              <a:buFont typeface="Wingdings" panose="05000000000000000000" pitchFamily="2" charset="2"/>
              <a:buChar char="l"/>
            </a:pPr>
            <a:r>
              <a:rPr lang="zh-CN" altLang="en-US" b="1" dirty="0"/>
              <a:t>应用场景：</a:t>
            </a:r>
            <a:r>
              <a:rPr lang="zh-CN" altLang="en-US" dirty="0"/>
              <a:t>图像识别、自然语言处理、语音识别、</a:t>
            </a:r>
            <a:r>
              <a:rPr lang="en-US" altLang="zh-CN" dirty="0"/>
              <a:t>AlphaGo</a:t>
            </a:r>
            <a:r>
              <a:rPr lang="zh-CN" altLang="en-US" dirty="0"/>
              <a:t>、生成对抗网络。</a:t>
            </a:r>
          </a:p>
        </p:txBody>
      </p:sp>
    </p:spTree>
    <p:custDataLst>
      <p:tags r:id="rId1"/>
    </p:custDataLst>
    <p:extLst>
      <p:ext uri="{BB962C8B-B14F-4D97-AF65-F5344CB8AC3E}">
        <p14:creationId xmlns:p14="http://schemas.microsoft.com/office/powerpoint/2010/main" val="17286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387351" y="811298"/>
            <a:ext cx="10923588" cy="3293209"/>
          </a:xfrm>
          <a:prstGeom prst="rect">
            <a:avLst/>
          </a:prstGeom>
          <a:noFill/>
        </p:spPr>
        <p:txBody>
          <a:bodyPr wrap="square" rtlCol="0">
            <a:spAutoFit/>
          </a:bodyPr>
          <a:lstStyle/>
          <a:p>
            <a:pPr algn="just">
              <a:spcBef>
                <a:spcPts val="1200"/>
              </a:spcBef>
            </a:pPr>
            <a:r>
              <a:rPr lang="zh-CN" altLang="en-US" sz="2400" b="1" dirty="0"/>
              <a:t>强化学习</a:t>
            </a:r>
            <a:r>
              <a:rPr lang="en-US" altLang="zh-CN" sz="2400" b="1" dirty="0"/>
              <a:t>——</a:t>
            </a:r>
            <a:r>
              <a:rPr lang="zh-CN" altLang="en-US" sz="2400" b="1" dirty="0"/>
              <a:t>“摸着石头过河”，在试错中成长！</a:t>
            </a:r>
            <a:endParaRPr lang="en-US" altLang="zh-CN" sz="2400" b="1" dirty="0"/>
          </a:p>
          <a:p>
            <a:pPr marL="742950" lvl="1" indent="-285750" algn="just">
              <a:spcBef>
                <a:spcPts val="1200"/>
              </a:spcBef>
              <a:buFont typeface="Wingdings" panose="05000000000000000000" pitchFamily="2" charset="2"/>
              <a:buChar char="l"/>
            </a:pPr>
            <a:r>
              <a:rPr lang="zh-CN" altLang="en-US" b="1" dirty="0"/>
              <a:t>定义：</a:t>
            </a:r>
            <a:r>
              <a:rPr lang="zh-CN" altLang="en-US" dirty="0"/>
              <a:t>又被称为激励学习、评价学习或增强学习，是机器学习的范式之一；用于描述和解决智能体在与环境的交互过程中，通过学习策略达成回报最大化或者实现特定目标的问题。</a:t>
            </a:r>
            <a:endParaRPr lang="en-US" altLang="zh-CN" dirty="0"/>
          </a:p>
          <a:p>
            <a:pPr marL="1200150" lvl="2" indent="-285750" algn="just">
              <a:spcBef>
                <a:spcPts val="1200"/>
              </a:spcBef>
              <a:buFont typeface="Wingdings" panose="05000000000000000000" pitchFamily="2" charset="2"/>
              <a:buChar char="l"/>
            </a:pPr>
            <a:r>
              <a:rPr lang="zh-CN" altLang="en-US" b="1" dirty="0"/>
              <a:t>智能体 </a:t>
            </a:r>
            <a:r>
              <a:rPr lang="en-US" altLang="zh-CN" b="1" dirty="0"/>
              <a:t>(Agent) </a:t>
            </a:r>
            <a:r>
              <a:rPr lang="zh-CN" altLang="en-US" b="1" dirty="0"/>
              <a:t>与环境 </a:t>
            </a:r>
            <a:r>
              <a:rPr lang="en-US" altLang="zh-CN" b="1" dirty="0"/>
              <a:t>(Environment)</a:t>
            </a:r>
            <a:r>
              <a:rPr lang="zh-CN" altLang="en-US" b="1" dirty="0"/>
              <a:t>：</a:t>
            </a:r>
            <a:r>
              <a:rPr lang="zh-CN" altLang="en-US" dirty="0"/>
              <a:t>强化学习有一个智能体，它生活在一个环境中。智能体可以观察环境的状态，并采取行动 </a:t>
            </a:r>
            <a:r>
              <a:rPr lang="en-US" altLang="zh-CN" dirty="0"/>
              <a:t>(Action)</a:t>
            </a:r>
            <a:r>
              <a:rPr lang="zh-CN" altLang="en-US" dirty="0"/>
              <a:t>。</a:t>
            </a:r>
            <a:endParaRPr lang="en-US" altLang="zh-CN" dirty="0"/>
          </a:p>
          <a:p>
            <a:pPr marL="1200150" lvl="2" indent="-285750" algn="just">
              <a:spcBef>
                <a:spcPts val="1200"/>
              </a:spcBef>
              <a:buFont typeface="Wingdings" panose="05000000000000000000" pitchFamily="2" charset="2"/>
              <a:buChar char="l"/>
            </a:pPr>
            <a:r>
              <a:rPr lang="zh-CN" altLang="en-US" b="1" dirty="0"/>
              <a:t>奖励 </a:t>
            </a:r>
            <a:r>
              <a:rPr lang="en-US" altLang="zh-CN" b="1" dirty="0"/>
              <a:t>(Reward) </a:t>
            </a:r>
            <a:r>
              <a:rPr lang="zh-CN" altLang="en-US" b="1" dirty="0"/>
              <a:t>与惩罚 </a:t>
            </a:r>
            <a:r>
              <a:rPr lang="en-US" altLang="zh-CN" b="1" dirty="0"/>
              <a:t>(Penalty)</a:t>
            </a:r>
            <a:r>
              <a:rPr lang="zh-CN" altLang="en-US" b="1" dirty="0"/>
              <a:t>： </a:t>
            </a:r>
            <a:r>
              <a:rPr lang="zh-CN" altLang="en-US" dirty="0"/>
              <a:t>环境会根据智能体的行动，给出奖励或惩罚。如果行动是好的，就给奖励；如果行动是坏的，就给惩罚。</a:t>
            </a:r>
            <a:endParaRPr lang="en-US" altLang="zh-CN" dirty="0"/>
          </a:p>
          <a:p>
            <a:pPr marL="1200150" lvl="2" indent="-285750" algn="just">
              <a:spcBef>
                <a:spcPts val="1200"/>
              </a:spcBef>
              <a:buFont typeface="Wingdings" panose="05000000000000000000" pitchFamily="2" charset="2"/>
              <a:buChar char="l"/>
            </a:pPr>
            <a:r>
              <a:rPr lang="zh-CN" altLang="en-US" b="1" dirty="0"/>
              <a:t>学习策略 </a:t>
            </a:r>
            <a:r>
              <a:rPr lang="en-US" altLang="zh-CN" b="1" dirty="0"/>
              <a:t>(Policy)</a:t>
            </a:r>
            <a:r>
              <a:rPr lang="zh-CN" altLang="en-US" b="1" dirty="0"/>
              <a:t>：</a:t>
            </a:r>
            <a:r>
              <a:rPr lang="zh-CN" altLang="en-US" dirty="0"/>
              <a:t>智能体的目标是最大化累积奖励。它会不断尝试不同的行动，根据环境的反馈，学习到最优的策略</a:t>
            </a:r>
            <a:r>
              <a:rPr lang="en-US" altLang="zh-CN" dirty="0"/>
              <a:t>——</a:t>
            </a:r>
            <a:r>
              <a:rPr lang="zh-CN" altLang="en-US" dirty="0"/>
              <a:t>在不同的状态下，应该采取什么样的行动才能获得最多的奖励。</a:t>
            </a:r>
            <a:endParaRPr lang="en-US" altLang="zh-CN" dirty="0"/>
          </a:p>
        </p:txBody>
      </p:sp>
      <p:pic>
        <p:nvPicPr>
          <p:cNvPr id="2" name="图片 1">
            <a:extLst>
              <a:ext uri="{FF2B5EF4-FFF2-40B4-BE49-F238E27FC236}">
                <a16:creationId xmlns:a16="http://schemas.microsoft.com/office/drawing/2014/main" id="{BA963D41-065D-4D50-93C8-7E120697D372}"/>
              </a:ext>
            </a:extLst>
          </p:cNvPr>
          <p:cNvPicPr>
            <a:picLocks noChangeAspect="1"/>
          </p:cNvPicPr>
          <p:nvPr/>
        </p:nvPicPr>
        <p:blipFill>
          <a:blip r:embed="rId4"/>
          <a:stretch>
            <a:fillRect/>
          </a:stretch>
        </p:blipFill>
        <p:spPr>
          <a:xfrm>
            <a:off x="7071062" y="4104507"/>
            <a:ext cx="4657387" cy="2487468"/>
          </a:xfrm>
          <a:prstGeom prst="rect">
            <a:avLst/>
          </a:prstGeom>
        </p:spPr>
      </p:pic>
      <p:sp>
        <p:nvSpPr>
          <p:cNvPr id="11" name="文本框 10">
            <a:extLst>
              <a:ext uri="{FF2B5EF4-FFF2-40B4-BE49-F238E27FC236}">
                <a16:creationId xmlns:a16="http://schemas.microsoft.com/office/drawing/2014/main" id="{A67A8A95-EA5E-4D28-AF99-43A1308F36AB}"/>
              </a:ext>
            </a:extLst>
          </p:cNvPr>
          <p:cNvSpPr txBox="1"/>
          <p:nvPr/>
        </p:nvSpPr>
        <p:spPr>
          <a:xfrm>
            <a:off x="851672" y="4194855"/>
            <a:ext cx="5333228" cy="646331"/>
          </a:xfrm>
          <a:prstGeom prst="rect">
            <a:avLst/>
          </a:prstGeom>
          <a:noFill/>
        </p:spPr>
        <p:txBody>
          <a:bodyPr wrap="square" rtlCol="0">
            <a:spAutoFit/>
          </a:bodyPr>
          <a:lstStyle/>
          <a:p>
            <a:pPr marL="742950" lvl="1" indent="-285750" algn="just">
              <a:spcBef>
                <a:spcPts val="1200"/>
              </a:spcBef>
              <a:buFont typeface="Wingdings" panose="05000000000000000000" pitchFamily="2" charset="2"/>
              <a:buChar char="l"/>
            </a:pPr>
            <a:r>
              <a:rPr lang="zh-CN" altLang="en-US" b="1" dirty="0"/>
              <a:t>应用场景：</a:t>
            </a:r>
            <a:r>
              <a:rPr lang="zh-CN" altLang="en-US" dirty="0"/>
              <a:t>游戏</a:t>
            </a:r>
            <a:r>
              <a:rPr lang="en-US" altLang="zh-CN" dirty="0"/>
              <a:t>AI</a:t>
            </a:r>
            <a:r>
              <a:rPr lang="zh-CN" altLang="en-US" dirty="0"/>
              <a:t>、机器人控制、自动驾驶、推荐系统优化、资源管理。</a:t>
            </a:r>
          </a:p>
        </p:txBody>
      </p:sp>
    </p:spTree>
    <p:custDataLst>
      <p:tags r:id="rId1"/>
    </p:custDataLst>
    <p:extLst>
      <p:ext uri="{BB962C8B-B14F-4D97-AF65-F5344CB8AC3E}">
        <p14:creationId xmlns:p14="http://schemas.microsoft.com/office/powerpoint/2010/main" val="25076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graphicFrame>
        <p:nvGraphicFramePr>
          <p:cNvPr id="4" name="表格 3">
            <a:extLst>
              <a:ext uri="{FF2B5EF4-FFF2-40B4-BE49-F238E27FC236}">
                <a16:creationId xmlns:a16="http://schemas.microsoft.com/office/drawing/2014/main" id="{2440BDD4-3256-444D-BACB-4CA38D674120}"/>
              </a:ext>
            </a:extLst>
          </p:cNvPr>
          <p:cNvGraphicFramePr>
            <a:graphicFrameLocks noGrp="1"/>
          </p:cNvGraphicFramePr>
          <p:nvPr>
            <p:extLst>
              <p:ext uri="{D42A27DB-BD31-4B8C-83A1-F6EECF244321}">
                <p14:modId xmlns:p14="http://schemas.microsoft.com/office/powerpoint/2010/main" val="4054091281"/>
              </p:ext>
            </p:extLst>
          </p:nvPr>
        </p:nvGraphicFramePr>
        <p:xfrm>
          <a:off x="196849" y="1729316"/>
          <a:ext cx="11798301" cy="4375575"/>
        </p:xfrm>
        <a:graphic>
          <a:graphicData uri="http://schemas.openxmlformats.org/drawingml/2006/table">
            <a:tbl>
              <a:tblPr firstRow="1" bandRow="1">
                <a:tableStyleId>{5C22544A-7EE6-4342-B048-85BDC9FD1C3A}</a:tableStyleId>
              </a:tblPr>
              <a:tblGrid>
                <a:gridCol w="1568450">
                  <a:extLst>
                    <a:ext uri="{9D8B030D-6E8A-4147-A177-3AD203B41FA5}">
                      <a16:colId xmlns:a16="http://schemas.microsoft.com/office/drawing/2014/main" val="4241907429"/>
                    </a:ext>
                  </a:extLst>
                </a:gridCol>
                <a:gridCol w="3390900">
                  <a:extLst>
                    <a:ext uri="{9D8B030D-6E8A-4147-A177-3AD203B41FA5}">
                      <a16:colId xmlns:a16="http://schemas.microsoft.com/office/drawing/2014/main" val="4157715601"/>
                    </a:ext>
                  </a:extLst>
                </a:gridCol>
                <a:gridCol w="3721100">
                  <a:extLst>
                    <a:ext uri="{9D8B030D-6E8A-4147-A177-3AD203B41FA5}">
                      <a16:colId xmlns:a16="http://schemas.microsoft.com/office/drawing/2014/main" val="1294357457"/>
                    </a:ext>
                  </a:extLst>
                </a:gridCol>
                <a:gridCol w="3117851">
                  <a:extLst>
                    <a:ext uri="{9D8B030D-6E8A-4147-A177-3AD203B41FA5}">
                      <a16:colId xmlns:a16="http://schemas.microsoft.com/office/drawing/2014/main" val="1452382933"/>
                    </a:ext>
                  </a:extLst>
                </a:gridCol>
              </a:tblGrid>
              <a:tr h="491067">
                <a:tc>
                  <a:txBody>
                    <a:bodyPr/>
                    <a:lstStyle/>
                    <a:p>
                      <a:pPr algn="ctr"/>
                      <a:r>
                        <a:rPr lang="zh-CN" altLang="en-US" dirty="0"/>
                        <a:t>特点</a:t>
                      </a:r>
                    </a:p>
                  </a:txBody>
                  <a:tcPr anchor="ctr"/>
                </a:tc>
                <a:tc>
                  <a:txBody>
                    <a:bodyPr/>
                    <a:lstStyle/>
                    <a:p>
                      <a:pPr algn="ctr"/>
                      <a:r>
                        <a:rPr lang="zh-CN" altLang="en-US" dirty="0"/>
                        <a:t>机器学习</a:t>
                      </a:r>
                      <a:r>
                        <a:rPr lang="en-US" altLang="zh-CN" dirty="0"/>
                        <a:t>(Machine Learning)</a:t>
                      </a:r>
                      <a:endParaRPr lang="zh-CN" altLang="en-US" dirty="0"/>
                    </a:p>
                  </a:txBody>
                  <a:tcPr anchor="ctr"/>
                </a:tc>
                <a:tc>
                  <a:txBody>
                    <a:bodyPr/>
                    <a:lstStyle/>
                    <a:p>
                      <a:pPr algn="ctr"/>
                      <a:r>
                        <a:rPr lang="zh-CN" altLang="en-US" dirty="0"/>
                        <a:t>深度学习 </a:t>
                      </a:r>
                      <a:r>
                        <a:rPr lang="en-US" altLang="zh-CN" dirty="0"/>
                        <a:t>(Deep Learning)</a:t>
                      </a:r>
                      <a:endParaRPr lang="zh-CN" altLang="en-US" dirty="0"/>
                    </a:p>
                  </a:txBody>
                  <a:tcPr anchor="ctr"/>
                </a:tc>
                <a:tc>
                  <a:txBody>
                    <a:bodyPr/>
                    <a:lstStyle/>
                    <a:p>
                      <a:pPr algn="ctr"/>
                      <a:r>
                        <a:rPr lang="zh-CN" altLang="en-US" dirty="0"/>
                        <a:t>强化学习 </a:t>
                      </a:r>
                      <a:r>
                        <a:rPr lang="en-US" altLang="zh-CN" dirty="0"/>
                        <a:t>(Reinforcement Learning)</a:t>
                      </a:r>
                      <a:endParaRPr lang="zh-CN" altLang="en-US" dirty="0"/>
                    </a:p>
                  </a:txBody>
                  <a:tcPr anchor="ctr"/>
                </a:tc>
                <a:extLst>
                  <a:ext uri="{0D108BD9-81ED-4DB2-BD59-A6C34878D82A}">
                    <a16:rowId xmlns:a16="http://schemas.microsoft.com/office/drawing/2014/main" val="344226418"/>
                  </a:ext>
                </a:extLst>
              </a:tr>
              <a:tr h="491067">
                <a:tc>
                  <a:txBody>
                    <a:bodyPr/>
                    <a:lstStyle/>
                    <a:p>
                      <a:pPr algn="ctr"/>
                      <a:r>
                        <a:rPr lang="zh-CN" altLang="en-US" dirty="0"/>
                        <a:t>核心思想</a:t>
                      </a:r>
                    </a:p>
                  </a:txBody>
                  <a:tcPr anchor="ctr"/>
                </a:tc>
                <a:tc>
                  <a:txBody>
                    <a:bodyPr/>
                    <a:lstStyle/>
                    <a:p>
                      <a:pPr algn="ctr"/>
                      <a:r>
                        <a:rPr lang="zh-CN" altLang="en-US" dirty="0"/>
                        <a:t>从数据中学习规律</a:t>
                      </a:r>
                    </a:p>
                  </a:txBody>
                  <a:tcPr anchor="ctr"/>
                </a:tc>
                <a:tc>
                  <a:txBody>
                    <a:bodyPr/>
                    <a:lstStyle/>
                    <a:p>
                      <a:pPr algn="ctr"/>
                      <a:r>
                        <a:rPr lang="zh-CN" altLang="en-US" dirty="0"/>
                        <a:t>模拟人脑神经网络，学习深层特征</a:t>
                      </a:r>
                    </a:p>
                  </a:txBody>
                  <a:tcPr anchor="ctr"/>
                </a:tc>
                <a:tc>
                  <a:txBody>
                    <a:bodyPr/>
                    <a:lstStyle/>
                    <a:p>
                      <a:pPr algn="ctr"/>
                      <a:r>
                        <a:rPr lang="zh-CN" altLang="en-US" dirty="0"/>
                        <a:t>通过试错，最大化累积奖励</a:t>
                      </a:r>
                    </a:p>
                  </a:txBody>
                  <a:tcPr anchor="ctr"/>
                </a:tc>
                <a:extLst>
                  <a:ext uri="{0D108BD9-81ED-4DB2-BD59-A6C34878D82A}">
                    <a16:rowId xmlns:a16="http://schemas.microsoft.com/office/drawing/2014/main" val="1531351529"/>
                  </a:ext>
                </a:extLst>
              </a:tr>
              <a:tr h="491067">
                <a:tc>
                  <a:txBody>
                    <a:bodyPr/>
                    <a:lstStyle/>
                    <a:p>
                      <a:pPr algn="ctr"/>
                      <a:r>
                        <a:rPr lang="zh-CN" altLang="en-US" dirty="0"/>
                        <a:t>学习方式</a:t>
                      </a:r>
                    </a:p>
                  </a:txBody>
                  <a:tcPr anchor="ctr"/>
                </a:tc>
                <a:tc>
                  <a:txBody>
                    <a:bodyPr/>
                    <a:lstStyle/>
                    <a:p>
                      <a:pPr algn="ctr"/>
                      <a:r>
                        <a:rPr lang="zh-CN" altLang="en-US" dirty="0"/>
                        <a:t>监督学习、无监督学习</a:t>
                      </a:r>
                    </a:p>
                  </a:txBody>
                  <a:tcPr anchor="ctr"/>
                </a:tc>
                <a:tc>
                  <a:txBody>
                    <a:bodyPr/>
                    <a:lstStyle/>
                    <a:p>
                      <a:pPr algn="ctr"/>
                      <a:r>
                        <a:rPr lang="zh-CN" altLang="en-US" dirty="0"/>
                        <a:t>监督学习、无监督学习</a:t>
                      </a:r>
                    </a:p>
                  </a:txBody>
                  <a:tcPr anchor="ctr"/>
                </a:tc>
                <a:tc>
                  <a:txBody>
                    <a:bodyPr/>
                    <a:lstStyle/>
                    <a:p>
                      <a:pPr algn="ctr"/>
                      <a:r>
                        <a:rPr lang="zh-CN" altLang="en-US" dirty="0"/>
                        <a:t>强化学习</a:t>
                      </a:r>
                    </a:p>
                  </a:txBody>
                  <a:tcPr anchor="ctr"/>
                </a:tc>
                <a:extLst>
                  <a:ext uri="{0D108BD9-81ED-4DB2-BD59-A6C34878D82A}">
                    <a16:rowId xmlns:a16="http://schemas.microsoft.com/office/drawing/2014/main" val="722236166"/>
                  </a:ext>
                </a:extLst>
              </a:tr>
              <a:tr h="491067">
                <a:tc>
                  <a:txBody>
                    <a:bodyPr/>
                    <a:lstStyle/>
                    <a:p>
                      <a:pPr algn="ctr"/>
                      <a:r>
                        <a:rPr lang="zh-CN" altLang="en-US" dirty="0"/>
                        <a:t>数据依赖</a:t>
                      </a:r>
                    </a:p>
                  </a:txBody>
                  <a:tcPr anchor="ctr"/>
                </a:tc>
                <a:tc>
                  <a:txBody>
                    <a:bodyPr/>
                    <a:lstStyle/>
                    <a:p>
                      <a:pPr algn="ctr"/>
                      <a:r>
                        <a:rPr lang="zh-CN" altLang="en-US" dirty="0"/>
                        <a:t>中等数据量</a:t>
                      </a:r>
                    </a:p>
                  </a:txBody>
                  <a:tcPr anchor="ctr"/>
                </a:tc>
                <a:tc>
                  <a:txBody>
                    <a:bodyPr/>
                    <a:lstStyle/>
                    <a:p>
                      <a:pPr algn="ctr"/>
                      <a:r>
                        <a:rPr lang="zh-CN" altLang="en-US" dirty="0"/>
                        <a:t>大量数据</a:t>
                      </a:r>
                    </a:p>
                  </a:txBody>
                  <a:tcPr anchor="ctr"/>
                </a:tc>
                <a:tc>
                  <a:txBody>
                    <a:bodyPr/>
                    <a:lstStyle/>
                    <a:p>
                      <a:pPr algn="ctr"/>
                      <a:r>
                        <a:rPr lang="zh-CN" altLang="en-US" dirty="0"/>
                        <a:t>与环境交互产生数据</a:t>
                      </a:r>
                    </a:p>
                  </a:txBody>
                  <a:tcPr anchor="ctr"/>
                </a:tc>
                <a:extLst>
                  <a:ext uri="{0D108BD9-81ED-4DB2-BD59-A6C34878D82A}">
                    <a16:rowId xmlns:a16="http://schemas.microsoft.com/office/drawing/2014/main" val="891875314"/>
                  </a:ext>
                </a:extLst>
              </a:tr>
              <a:tr h="491067">
                <a:tc>
                  <a:txBody>
                    <a:bodyPr/>
                    <a:lstStyle/>
                    <a:p>
                      <a:pPr algn="ctr"/>
                      <a:r>
                        <a:rPr lang="zh-CN" altLang="en-US" dirty="0"/>
                        <a:t>特征提取</a:t>
                      </a:r>
                    </a:p>
                  </a:txBody>
                  <a:tcPr anchor="ctr"/>
                </a:tc>
                <a:tc>
                  <a:txBody>
                    <a:bodyPr/>
                    <a:lstStyle/>
                    <a:p>
                      <a:pPr algn="ctr"/>
                      <a:r>
                        <a:rPr lang="zh-CN" altLang="en-US" dirty="0"/>
                        <a:t>通常需要人工提取</a:t>
                      </a:r>
                    </a:p>
                  </a:txBody>
                  <a:tcPr anchor="ctr"/>
                </a:tc>
                <a:tc>
                  <a:txBody>
                    <a:bodyPr/>
                    <a:lstStyle/>
                    <a:p>
                      <a:pPr algn="ctr"/>
                      <a:r>
                        <a:rPr lang="zh-CN" altLang="en-US" dirty="0"/>
                        <a:t>自动提取特征</a:t>
                      </a:r>
                    </a:p>
                  </a:txBody>
                  <a:tcPr anchor="ctr"/>
                </a:tc>
                <a:tc>
                  <a:txBody>
                    <a:bodyPr/>
                    <a:lstStyle/>
                    <a:p>
                      <a:pPr algn="ctr"/>
                      <a:r>
                        <a:rPr lang="zh-CN" altLang="en-US" dirty="0"/>
                        <a:t>通过奖励信号隐式学习特征</a:t>
                      </a:r>
                    </a:p>
                  </a:txBody>
                  <a:tcPr anchor="ctr"/>
                </a:tc>
                <a:extLst>
                  <a:ext uri="{0D108BD9-81ED-4DB2-BD59-A6C34878D82A}">
                    <a16:rowId xmlns:a16="http://schemas.microsoft.com/office/drawing/2014/main" val="3459744276"/>
                  </a:ext>
                </a:extLst>
              </a:tr>
              <a:tr h="491067">
                <a:tc>
                  <a:txBody>
                    <a:bodyPr/>
                    <a:lstStyle/>
                    <a:p>
                      <a:pPr algn="ctr"/>
                      <a:r>
                        <a:rPr lang="zh-CN" altLang="en-US" dirty="0"/>
                        <a:t>模型复杂度</a:t>
                      </a:r>
                    </a:p>
                  </a:txBody>
                  <a:tcPr anchor="ctr"/>
                </a:tc>
                <a:tc>
                  <a:txBody>
                    <a:bodyPr/>
                    <a:lstStyle/>
                    <a:p>
                      <a:pPr algn="ctr"/>
                      <a:r>
                        <a:rPr lang="zh-CN" altLang="en-US" dirty="0"/>
                        <a:t>相对较低</a:t>
                      </a:r>
                    </a:p>
                  </a:txBody>
                  <a:tcPr anchor="ctr"/>
                </a:tc>
                <a:tc>
                  <a:txBody>
                    <a:bodyPr/>
                    <a:lstStyle/>
                    <a:p>
                      <a:pPr algn="ctr"/>
                      <a:r>
                        <a:rPr lang="zh-CN" altLang="en-US" dirty="0"/>
                        <a:t>较高</a:t>
                      </a:r>
                    </a:p>
                  </a:txBody>
                  <a:tcPr anchor="ctr"/>
                </a:tc>
                <a:tc>
                  <a:txBody>
                    <a:bodyPr/>
                    <a:lstStyle/>
                    <a:p>
                      <a:pPr algn="ctr"/>
                      <a:r>
                        <a:rPr lang="zh-CN" altLang="en-US" dirty="0"/>
                        <a:t>取决于具体算法和环境</a:t>
                      </a:r>
                    </a:p>
                  </a:txBody>
                  <a:tcPr anchor="ctr"/>
                </a:tc>
                <a:extLst>
                  <a:ext uri="{0D108BD9-81ED-4DB2-BD59-A6C34878D82A}">
                    <a16:rowId xmlns:a16="http://schemas.microsoft.com/office/drawing/2014/main" val="1941680167"/>
                  </a:ext>
                </a:extLst>
              </a:tr>
              <a:tr h="491067">
                <a:tc>
                  <a:txBody>
                    <a:bodyPr/>
                    <a:lstStyle/>
                    <a:p>
                      <a:pPr algn="ctr"/>
                      <a:r>
                        <a:rPr lang="zh-CN" altLang="en-US" dirty="0"/>
                        <a:t>应用场景</a:t>
                      </a:r>
                    </a:p>
                  </a:txBody>
                  <a:tcPr anchor="ctr"/>
                </a:tc>
                <a:tc>
                  <a:txBody>
                    <a:bodyPr/>
                    <a:lstStyle/>
                    <a:p>
                      <a:pPr algn="ctr"/>
                      <a:r>
                        <a:rPr lang="zh-CN" altLang="en-US" dirty="0"/>
                        <a:t>分类、回归、聚类等</a:t>
                      </a:r>
                    </a:p>
                  </a:txBody>
                  <a:tcPr anchor="ctr"/>
                </a:tc>
                <a:tc>
                  <a:txBody>
                    <a:bodyPr/>
                    <a:lstStyle/>
                    <a:p>
                      <a:pPr algn="ctr"/>
                      <a:r>
                        <a:rPr lang="zh-CN" altLang="en-US" dirty="0"/>
                        <a:t>图像识别、</a:t>
                      </a:r>
                      <a:r>
                        <a:rPr lang="en-US" altLang="zh-CN" dirty="0"/>
                        <a:t>NLP</a:t>
                      </a:r>
                      <a:r>
                        <a:rPr lang="zh-CN" altLang="en-US" dirty="0"/>
                        <a:t>、语音识别等</a:t>
                      </a:r>
                    </a:p>
                  </a:txBody>
                  <a:tcPr anchor="ctr"/>
                </a:tc>
                <a:tc>
                  <a:txBody>
                    <a:bodyPr/>
                    <a:lstStyle/>
                    <a:p>
                      <a:pPr algn="ctr"/>
                      <a:r>
                        <a:rPr lang="zh-CN" altLang="en-US" dirty="0"/>
                        <a:t>游戏</a:t>
                      </a:r>
                      <a:r>
                        <a:rPr lang="en-US" altLang="zh-CN" dirty="0"/>
                        <a:t>AI</a:t>
                      </a:r>
                      <a:r>
                        <a:rPr lang="zh-CN" altLang="en-US" dirty="0"/>
                        <a:t>、机器人控制、自动驾驶等</a:t>
                      </a:r>
                    </a:p>
                  </a:txBody>
                  <a:tcPr anchor="ctr"/>
                </a:tc>
                <a:extLst>
                  <a:ext uri="{0D108BD9-81ED-4DB2-BD59-A6C34878D82A}">
                    <a16:rowId xmlns:a16="http://schemas.microsoft.com/office/drawing/2014/main" val="1582607194"/>
                  </a:ext>
                </a:extLst>
              </a:tr>
              <a:tr h="491067">
                <a:tc>
                  <a:txBody>
                    <a:bodyPr/>
                    <a:lstStyle/>
                    <a:p>
                      <a:pPr algn="ctr"/>
                      <a:r>
                        <a:rPr lang="zh-CN" altLang="en-US" dirty="0"/>
                        <a:t>算法代表</a:t>
                      </a:r>
                    </a:p>
                  </a:txBody>
                  <a:tcPr anchor="ctr"/>
                </a:tc>
                <a:tc>
                  <a:txBody>
                    <a:bodyPr/>
                    <a:lstStyle/>
                    <a:p>
                      <a:pPr algn="ctr"/>
                      <a:r>
                        <a:rPr lang="zh-CN" altLang="en-US" dirty="0"/>
                        <a:t>线性回归、逻辑回归、</a:t>
                      </a:r>
                      <a:r>
                        <a:rPr lang="en-US" altLang="zh-CN" dirty="0"/>
                        <a:t>SVM</a:t>
                      </a:r>
                      <a:r>
                        <a:rPr lang="zh-CN" altLang="en-US" dirty="0"/>
                        <a:t>、决策树等</a:t>
                      </a:r>
                    </a:p>
                  </a:txBody>
                  <a:tcPr anchor="ctr"/>
                </a:tc>
                <a:tc>
                  <a:txBody>
                    <a:bodyPr/>
                    <a:lstStyle/>
                    <a:p>
                      <a:pPr algn="ctr"/>
                      <a:r>
                        <a:rPr lang="zh-CN" altLang="en-US" dirty="0"/>
                        <a:t>卷积神经网络 </a:t>
                      </a:r>
                      <a:r>
                        <a:rPr lang="en-US" altLang="zh-CN" dirty="0"/>
                        <a:t>(CNN)</a:t>
                      </a:r>
                      <a:r>
                        <a:rPr lang="zh-CN" altLang="en-US" dirty="0"/>
                        <a:t>、循环神经网络 </a:t>
                      </a:r>
                      <a:r>
                        <a:rPr lang="en-US" altLang="zh-CN" dirty="0"/>
                        <a:t>(RNN)</a:t>
                      </a:r>
                      <a:r>
                        <a:rPr lang="zh-CN" altLang="en-US" dirty="0"/>
                        <a:t>等</a:t>
                      </a:r>
                    </a:p>
                  </a:txBody>
                  <a:tcPr anchor="ctr"/>
                </a:tc>
                <a:tc>
                  <a:txBody>
                    <a:bodyPr/>
                    <a:lstStyle/>
                    <a:p>
                      <a:pPr algn="ctr"/>
                      <a:r>
                        <a:rPr lang="en-US" altLang="zh-CN" dirty="0"/>
                        <a:t>Q</a:t>
                      </a:r>
                      <a:r>
                        <a:rPr lang="zh-CN" altLang="en-US" dirty="0"/>
                        <a:t>学习、深度</a:t>
                      </a:r>
                      <a:r>
                        <a:rPr lang="en-US" altLang="zh-CN" dirty="0"/>
                        <a:t>Q</a:t>
                      </a:r>
                      <a:r>
                        <a:rPr lang="zh-CN" altLang="en-US" dirty="0"/>
                        <a:t>网络 </a:t>
                      </a:r>
                      <a:r>
                        <a:rPr lang="en-US" altLang="zh-CN" dirty="0"/>
                        <a:t>(DQN)</a:t>
                      </a:r>
                      <a:r>
                        <a:rPr lang="zh-CN" altLang="en-US" dirty="0"/>
                        <a:t>、策略梯度等</a:t>
                      </a:r>
                    </a:p>
                  </a:txBody>
                  <a:tcPr anchor="ctr"/>
                </a:tc>
                <a:extLst>
                  <a:ext uri="{0D108BD9-81ED-4DB2-BD59-A6C34878D82A}">
                    <a16:rowId xmlns:a16="http://schemas.microsoft.com/office/drawing/2014/main" val="893763150"/>
                  </a:ext>
                </a:extLst>
              </a:tr>
            </a:tbl>
          </a:graphicData>
        </a:graphic>
      </p:graphicFrame>
      <p:sp>
        <p:nvSpPr>
          <p:cNvPr id="5" name="文本框 4">
            <a:extLst>
              <a:ext uri="{FF2B5EF4-FFF2-40B4-BE49-F238E27FC236}">
                <a16:creationId xmlns:a16="http://schemas.microsoft.com/office/drawing/2014/main" id="{A812C8DC-0D4F-4457-A527-B0E929DDEDB3}"/>
              </a:ext>
            </a:extLst>
          </p:cNvPr>
          <p:cNvSpPr txBox="1"/>
          <p:nvPr/>
        </p:nvSpPr>
        <p:spPr>
          <a:xfrm>
            <a:off x="2368549" y="1187450"/>
            <a:ext cx="7454900" cy="400110"/>
          </a:xfrm>
          <a:prstGeom prst="rect">
            <a:avLst/>
          </a:prstGeom>
          <a:noFill/>
        </p:spPr>
        <p:txBody>
          <a:bodyPr wrap="square" rtlCol="0">
            <a:spAutoFit/>
          </a:bodyPr>
          <a:lstStyle/>
          <a:p>
            <a:pPr algn="ctr"/>
            <a:r>
              <a:rPr lang="zh-CN" altLang="en-US" sz="2000" b="1" dirty="0"/>
              <a:t> 总结对比：机器学习、深度学习、强化学习，各有千秋！</a:t>
            </a:r>
          </a:p>
        </p:txBody>
      </p:sp>
    </p:spTree>
    <p:custDataLst>
      <p:tags r:id="rId1"/>
    </p:custDataLst>
    <p:extLst>
      <p:ext uri="{BB962C8B-B14F-4D97-AF65-F5344CB8AC3E}">
        <p14:creationId xmlns:p14="http://schemas.microsoft.com/office/powerpoint/2010/main" val="3392632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pic>
        <p:nvPicPr>
          <p:cNvPr id="1026" name="Picture 2" descr="图片">
            <a:extLst>
              <a:ext uri="{FF2B5EF4-FFF2-40B4-BE49-F238E27FC236}">
                <a16:creationId xmlns:a16="http://schemas.microsoft.com/office/drawing/2014/main" id="{52B246D0-4199-4088-8450-AA711C8AF2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2249" y="1984196"/>
            <a:ext cx="4048125" cy="288960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963E1E84-90E6-4EB2-917B-59FBDADDD709}"/>
              </a:ext>
            </a:extLst>
          </p:cNvPr>
          <p:cNvPicPr>
            <a:picLocks noChangeAspect="1"/>
          </p:cNvPicPr>
          <p:nvPr/>
        </p:nvPicPr>
        <p:blipFill>
          <a:blip r:embed="rId5"/>
          <a:stretch>
            <a:fillRect/>
          </a:stretch>
        </p:blipFill>
        <p:spPr>
          <a:xfrm>
            <a:off x="6947699" y="1967590"/>
            <a:ext cx="4271325" cy="2906213"/>
          </a:xfrm>
          <a:prstGeom prst="rect">
            <a:avLst/>
          </a:prstGeom>
        </p:spPr>
      </p:pic>
      <p:sp>
        <p:nvSpPr>
          <p:cNvPr id="3" name="文本框 2">
            <a:extLst>
              <a:ext uri="{FF2B5EF4-FFF2-40B4-BE49-F238E27FC236}">
                <a16:creationId xmlns:a16="http://schemas.microsoft.com/office/drawing/2014/main" id="{6A512CCC-DD0C-F146-4A7B-94B2899ED4E8}"/>
              </a:ext>
            </a:extLst>
          </p:cNvPr>
          <p:cNvSpPr txBox="1"/>
          <p:nvPr/>
        </p:nvSpPr>
        <p:spPr>
          <a:xfrm>
            <a:off x="1492249" y="5092168"/>
            <a:ext cx="4048125" cy="646331"/>
          </a:xfrm>
          <a:prstGeom prst="rect">
            <a:avLst/>
          </a:prstGeom>
          <a:noFill/>
        </p:spPr>
        <p:txBody>
          <a:bodyPr wrap="square" rtlCol="0">
            <a:spAutoFit/>
          </a:bodyPr>
          <a:lstStyle/>
          <a:p>
            <a:pPr algn="just"/>
            <a:r>
              <a:rPr lang="zh-CN" altLang="en-US" dirty="0"/>
              <a:t>黄仁勋，英伟达（</a:t>
            </a:r>
            <a:r>
              <a:rPr lang="en-US" altLang="zh-CN" dirty="0"/>
              <a:t>NVIDIA</a:t>
            </a:r>
            <a:r>
              <a:rPr lang="zh-CN" altLang="en-US" dirty="0"/>
              <a:t>）联合创始人、总裁兼</a:t>
            </a:r>
            <a:r>
              <a:rPr lang="en-US" altLang="zh-CN" dirty="0"/>
              <a:t>CEO</a:t>
            </a:r>
            <a:endParaRPr lang="zh-CN" altLang="en-US" dirty="0"/>
          </a:p>
        </p:txBody>
      </p:sp>
      <p:sp>
        <p:nvSpPr>
          <p:cNvPr id="4" name="文本框 3">
            <a:extLst>
              <a:ext uri="{FF2B5EF4-FFF2-40B4-BE49-F238E27FC236}">
                <a16:creationId xmlns:a16="http://schemas.microsoft.com/office/drawing/2014/main" id="{F20CDF85-10A4-4CED-B12F-63D1A3FA1651}"/>
              </a:ext>
            </a:extLst>
          </p:cNvPr>
          <p:cNvSpPr txBox="1"/>
          <p:nvPr/>
        </p:nvSpPr>
        <p:spPr>
          <a:xfrm>
            <a:off x="6947699" y="5092168"/>
            <a:ext cx="4048125" cy="1200329"/>
          </a:xfrm>
          <a:prstGeom prst="rect">
            <a:avLst/>
          </a:prstGeom>
          <a:noFill/>
        </p:spPr>
        <p:txBody>
          <a:bodyPr wrap="square" rtlCol="0">
            <a:spAutoFit/>
          </a:bodyPr>
          <a:lstStyle/>
          <a:p>
            <a:pPr algn="just"/>
            <a:r>
              <a:rPr lang="zh-CN" altLang="en-US" dirty="0"/>
              <a:t>拉里</a:t>
            </a:r>
            <a:r>
              <a:rPr lang="en-US" altLang="zh-CN" dirty="0"/>
              <a:t>·</a:t>
            </a:r>
            <a:r>
              <a:rPr lang="zh-CN" altLang="en-US" dirty="0"/>
              <a:t>埃里森，甲骨文联合创始人。</a:t>
            </a:r>
            <a:endParaRPr lang="en-US" altLang="zh-CN" dirty="0"/>
          </a:p>
          <a:p>
            <a:pPr algn="just"/>
            <a:r>
              <a:rPr lang="en-US" altLang="zh-CN" dirty="0"/>
              <a:t>2025</a:t>
            </a:r>
            <a:r>
              <a:rPr lang="zh-CN" altLang="en-US" dirty="0"/>
              <a:t>年</a:t>
            </a:r>
            <a:r>
              <a:rPr lang="en-US" altLang="zh-CN" dirty="0"/>
              <a:t>9</a:t>
            </a:r>
            <a:r>
              <a:rPr lang="zh-CN" altLang="en-US" dirty="0"/>
              <a:t>月，根据彭博亿万富豪指数，拉里</a:t>
            </a:r>
            <a:r>
              <a:rPr lang="en-US" altLang="zh-CN" dirty="0"/>
              <a:t>·</a:t>
            </a:r>
            <a:r>
              <a:rPr lang="zh-CN" altLang="en-US" dirty="0"/>
              <a:t>埃里森的财富达到</a:t>
            </a:r>
            <a:r>
              <a:rPr lang="en-US" altLang="zh-CN" dirty="0"/>
              <a:t>3930</a:t>
            </a:r>
            <a:r>
              <a:rPr lang="zh-CN" altLang="en-US" dirty="0"/>
              <a:t>亿美元，超越马斯克，成为全球首富。</a:t>
            </a:r>
          </a:p>
        </p:txBody>
      </p:sp>
    </p:spTree>
    <p:custDataLst>
      <p:tags r:id="rId1"/>
    </p:custDataLst>
    <p:extLst>
      <p:ext uri="{BB962C8B-B14F-4D97-AF65-F5344CB8AC3E}">
        <p14:creationId xmlns:p14="http://schemas.microsoft.com/office/powerpoint/2010/main" val="55764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a:off x="-22809" y="2390665"/>
            <a:ext cx="12242406" cy="4467335"/>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a:off x="-25203" y="2346937"/>
            <a:ext cx="12242406" cy="4511063"/>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4217268" y="501225"/>
            <a:ext cx="3757464" cy="923330"/>
          </a:xfrm>
          <a:prstGeom prst="rect">
            <a:avLst/>
          </a:prstGeom>
          <a:noFill/>
        </p:spPr>
        <p:txBody>
          <a:bodyPr wrap="square" rtlCol="0">
            <a:spAutoFit/>
          </a:bodyPr>
          <a:lstStyle/>
          <a:p>
            <a:pPr algn="dist"/>
            <a:r>
              <a:rPr lang="en-US" altLang="zh-CN" sz="5400" b="1" dirty="0">
                <a:solidFill>
                  <a:schemeClr val="accent1">
                    <a:alpha val="10000"/>
                  </a:schemeClr>
                </a:solidFill>
              </a:rPr>
              <a:t>CONTENT</a:t>
            </a:r>
            <a:endParaRPr lang="zh-CN" altLang="en-US" sz="5400" b="1" dirty="0">
              <a:solidFill>
                <a:schemeClr val="accent1">
                  <a:alpha val="10000"/>
                </a:schemeClr>
              </a:solidFill>
            </a:endParaRPr>
          </a:p>
        </p:txBody>
      </p:sp>
      <p:grpSp>
        <p:nvGrpSpPr>
          <p:cNvPr id="23" name="组合 22"/>
          <p:cNvGrpSpPr/>
          <p:nvPr/>
        </p:nvGrpSpPr>
        <p:grpSpPr>
          <a:xfrm flipV="1">
            <a:off x="-74938" y="2362199"/>
            <a:ext cx="12341876" cy="1569939"/>
            <a:chOff x="-58746" y="3291695"/>
            <a:chExt cx="12140523" cy="1710655"/>
          </a:xfrm>
        </p:grpSpPr>
        <p:sp>
          <p:nvSpPr>
            <p:cNvPr id="18" name="任意多边形: 形状 17"/>
            <p:cNvSpPr/>
            <p:nvPr/>
          </p:nvSpPr>
          <p:spPr>
            <a:xfrm>
              <a:off x="5985777" y="3291695"/>
              <a:ext cx="6096000"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5"/>
              <a:ext cx="6127973" cy="1710655"/>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250591" y="873990"/>
            <a:ext cx="1690818" cy="830997"/>
          </a:xfrm>
          <a:prstGeom prst="rect">
            <a:avLst/>
          </a:prstGeom>
          <a:noFill/>
        </p:spPr>
        <p:txBody>
          <a:bodyPr wrap="square" rtlCol="0">
            <a:spAutoFit/>
          </a:bodyPr>
          <a:lstStyle/>
          <a:p>
            <a:pPr algn="dist"/>
            <a:r>
              <a:rPr lang="zh-CN" altLang="en-US" sz="4800" b="1" dirty="0">
                <a:solidFill>
                  <a:schemeClr val="accent1"/>
                </a:solidFill>
              </a:rPr>
              <a:t>目录</a:t>
            </a:r>
          </a:p>
        </p:txBody>
      </p:sp>
      <p:sp>
        <p:nvSpPr>
          <p:cNvPr id="11" name="文本框 10"/>
          <p:cNvSpPr txBox="1"/>
          <p:nvPr/>
        </p:nvSpPr>
        <p:spPr>
          <a:xfrm>
            <a:off x="2357696" y="3960604"/>
            <a:ext cx="946604" cy="830997"/>
          </a:xfrm>
          <a:prstGeom prst="rect">
            <a:avLst/>
          </a:prstGeom>
          <a:noFill/>
        </p:spPr>
        <p:txBody>
          <a:bodyPr wrap="square" rtlCol="0">
            <a:spAutoFit/>
          </a:bodyPr>
          <a:lstStyle/>
          <a:p>
            <a:pPr algn="ctr"/>
            <a:r>
              <a:rPr lang="en-US" altLang="zh-CN" sz="4800" b="1" dirty="0">
                <a:solidFill>
                  <a:schemeClr val="bg1"/>
                </a:solidFill>
              </a:rPr>
              <a:t>01</a:t>
            </a:r>
            <a:endParaRPr lang="zh-CN" altLang="en-US" sz="4800" b="1" dirty="0">
              <a:solidFill>
                <a:schemeClr val="bg1"/>
              </a:solidFill>
            </a:endParaRPr>
          </a:p>
        </p:txBody>
      </p:sp>
      <p:sp>
        <p:nvSpPr>
          <p:cNvPr id="27" name="文本框 26"/>
          <p:cNvSpPr txBox="1"/>
          <p:nvPr/>
        </p:nvSpPr>
        <p:spPr>
          <a:xfrm>
            <a:off x="1931031" y="4696307"/>
            <a:ext cx="1898201"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人工智能技术的元素和构成</a:t>
            </a:r>
          </a:p>
        </p:txBody>
      </p:sp>
      <p:sp>
        <p:nvSpPr>
          <p:cNvPr id="28" name="文本框 27"/>
          <p:cNvSpPr txBox="1"/>
          <p:nvPr/>
        </p:nvSpPr>
        <p:spPr>
          <a:xfrm>
            <a:off x="5375315" y="4668490"/>
            <a:ext cx="1855707" cy="707886"/>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人工智能技术的特征</a:t>
            </a:r>
          </a:p>
        </p:txBody>
      </p:sp>
      <p:sp>
        <p:nvSpPr>
          <p:cNvPr id="52" name="文本框 51"/>
          <p:cNvSpPr txBox="1"/>
          <p:nvPr/>
        </p:nvSpPr>
        <p:spPr>
          <a:xfrm>
            <a:off x="5684804" y="3960604"/>
            <a:ext cx="946604" cy="830997"/>
          </a:xfrm>
          <a:prstGeom prst="rect">
            <a:avLst/>
          </a:prstGeom>
          <a:noFill/>
        </p:spPr>
        <p:txBody>
          <a:bodyPr wrap="square" rtlCol="0">
            <a:spAutoFit/>
          </a:bodyPr>
          <a:lstStyle/>
          <a:p>
            <a:pPr algn="ctr"/>
            <a:r>
              <a:rPr lang="en-US" altLang="zh-CN" sz="4800" b="1" dirty="0">
                <a:solidFill>
                  <a:schemeClr val="bg1"/>
                </a:solidFill>
              </a:rPr>
              <a:t>02</a:t>
            </a:r>
            <a:endParaRPr lang="zh-CN" altLang="en-US" sz="4800" b="1" dirty="0">
              <a:solidFill>
                <a:schemeClr val="bg1"/>
              </a:solidFill>
            </a:endParaRPr>
          </a:p>
        </p:txBody>
      </p:sp>
      <p:sp>
        <p:nvSpPr>
          <p:cNvPr id="29" name="文本框 28"/>
          <p:cNvSpPr txBox="1"/>
          <p:nvPr/>
        </p:nvSpPr>
        <p:spPr>
          <a:xfrm>
            <a:off x="8522897" y="4696307"/>
            <a:ext cx="2402430" cy="1015663"/>
          </a:xfrm>
          <a:prstGeom prst="rect">
            <a:avLst/>
          </a:prstGeom>
          <a:noFill/>
        </p:spPr>
        <p:txBody>
          <a:bodyPr wrap="square" rtlCol="0">
            <a:spAutoFit/>
          </a:bodyPr>
          <a:lstStyle>
            <a:defPPr>
              <a:defRPr lang="zh-CN"/>
            </a:defPPr>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sz="2000" dirty="0"/>
              <a:t>人工智能技术带来的“技术</a:t>
            </a:r>
            <a:r>
              <a:rPr lang="en-US" altLang="zh-CN" sz="2000" dirty="0"/>
              <a:t>—</a:t>
            </a:r>
            <a:r>
              <a:rPr lang="zh-CN" altLang="en-US" sz="2000" dirty="0"/>
              <a:t>经济”新范式</a:t>
            </a:r>
          </a:p>
        </p:txBody>
      </p:sp>
      <p:sp>
        <p:nvSpPr>
          <p:cNvPr id="53" name="文本框 52"/>
          <p:cNvSpPr txBox="1"/>
          <p:nvPr/>
        </p:nvSpPr>
        <p:spPr>
          <a:xfrm>
            <a:off x="9228446" y="4006770"/>
            <a:ext cx="946604" cy="830997"/>
          </a:xfrm>
          <a:prstGeom prst="rect">
            <a:avLst/>
          </a:prstGeom>
          <a:noFill/>
        </p:spPr>
        <p:txBody>
          <a:bodyPr wrap="square" rtlCol="0">
            <a:spAutoFit/>
          </a:bodyPr>
          <a:lstStyle/>
          <a:p>
            <a:pPr algn="ctr"/>
            <a:r>
              <a:rPr lang="en-US" altLang="zh-CN" sz="4800" b="1" dirty="0">
                <a:solidFill>
                  <a:schemeClr val="bg1"/>
                </a:solidFill>
              </a:rPr>
              <a:t>03</a:t>
            </a:r>
            <a:endParaRPr lang="zh-CN" altLang="en-US" sz="4800" b="1" dirty="0">
              <a:solidFill>
                <a:schemeClr val="bg1"/>
              </a:solidFill>
            </a:endParaRPr>
          </a:p>
        </p:txBody>
      </p:sp>
      <p:grpSp>
        <p:nvGrpSpPr>
          <p:cNvPr id="7" name="组合 6"/>
          <p:cNvGrpSpPr/>
          <p:nvPr/>
        </p:nvGrpSpPr>
        <p:grpSpPr>
          <a:xfrm>
            <a:off x="5555615" y="191008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4A77DD9-22D0-4214-9694-717EE8782D86}"/>
              </a:ext>
            </a:extLst>
          </p:cNvPr>
          <p:cNvSpPr txBox="1"/>
          <p:nvPr>
            <p:custDataLst>
              <p:tags r:id="rId2"/>
            </p:custDataLst>
          </p:nvPr>
        </p:nvSpPr>
        <p:spPr>
          <a:xfrm>
            <a:off x="1368175" y="1970640"/>
            <a:ext cx="9753600" cy="2143125"/>
          </a:xfrm>
          <a:prstGeom prst="rect">
            <a:avLst/>
          </a:prstGeom>
          <a:noFill/>
        </p:spPr>
        <p:txBody>
          <a:bodyPr vert="horz" wrap="square" rtlCol="0" anchor="ctr" anchorCtr="0">
            <a:noAutofit/>
          </a:bodyPr>
          <a:lstStyle/>
          <a:p>
            <a:pPr algn="ctr"/>
            <a:r>
              <a:rPr lang="zh-CN" altLang="en-US" sz="3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课堂互动：算力、算法和数据，谁更重要？</a:t>
            </a:r>
          </a:p>
        </p:txBody>
      </p:sp>
      <p:sp>
        <p:nvSpPr>
          <p:cNvPr id="9" name="矩形: 圆角 8">
            <a:extLst>
              <a:ext uri="{FF2B5EF4-FFF2-40B4-BE49-F238E27FC236}">
                <a16:creationId xmlns:a16="http://schemas.microsoft.com/office/drawing/2014/main" id="{24DE3A8A-ED2C-4453-95BC-3F92C4256D1C}"/>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4" name="组合 13">
            <a:extLst>
              <a:ext uri="{FF2B5EF4-FFF2-40B4-BE49-F238E27FC236}">
                <a16:creationId xmlns:a16="http://schemas.microsoft.com/office/drawing/2014/main" id="{633F0ACA-45ED-47BA-B262-136CBE41A089}"/>
              </a:ext>
            </a:extLst>
          </p:cNvPr>
          <p:cNvGrpSpPr/>
          <p:nvPr>
            <p:custDataLst>
              <p:tags r:id="rId4"/>
            </p:custDataLst>
          </p:nvPr>
        </p:nvGrpSpPr>
        <p:grpSpPr>
          <a:xfrm>
            <a:off x="0" y="0"/>
            <a:ext cx="12192000" cy="635000"/>
            <a:chOff x="0" y="0"/>
            <a:chExt cx="12192000" cy="635000"/>
          </a:xfrm>
        </p:grpSpPr>
        <p:sp>
          <p:nvSpPr>
            <p:cNvPr id="10" name="TitleBackground">
              <a:extLst>
                <a:ext uri="{FF2B5EF4-FFF2-40B4-BE49-F238E27FC236}">
                  <a16:creationId xmlns:a16="http://schemas.microsoft.com/office/drawing/2014/main" id="{B6FB99B2-9A31-4C76-A863-4308D7C49077}"/>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olorBlock">
              <a:extLst>
                <a:ext uri="{FF2B5EF4-FFF2-40B4-BE49-F238E27FC236}">
                  <a16:creationId xmlns:a16="http://schemas.microsoft.com/office/drawing/2014/main" id="{ED052E37-E9FC-4257-A79D-36F9A8425EF0}"/>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TypeText">
              <a:extLst>
                <a:ext uri="{FF2B5EF4-FFF2-40B4-BE49-F238E27FC236}">
                  <a16:creationId xmlns:a16="http://schemas.microsoft.com/office/drawing/2014/main" id="{6FBFE13C-FA4E-4D18-8D85-94DDDE31BC5A}"/>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3" name="TipText">
              <a:extLst>
                <a:ext uri="{FF2B5EF4-FFF2-40B4-BE49-F238E27FC236}">
                  <a16:creationId xmlns:a16="http://schemas.microsoft.com/office/drawing/2014/main" id="{F218E488-B8DE-41DC-BBEA-0BF039337C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CF18335-EE31-40E1-8D60-339E861B0BDF}"/>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16408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850900" y="676075"/>
            <a:ext cx="5142295" cy="2962991"/>
          </a:xfrm>
          <a:prstGeom prst="rect">
            <a:avLst/>
          </a:prstGeom>
          <a:noFill/>
        </p:spPr>
        <p:txBody>
          <a:bodyPr wrap="square" rtlCol="0">
            <a:spAutoFit/>
          </a:bodyPr>
          <a:lstStyle/>
          <a:p>
            <a:pPr algn="just">
              <a:lnSpc>
                <a:spcPct val="200000"/>
              </a:lnSpc>
            </a:pPr>
            <a:r>
              <a:rPr lang="zh-CN" altLang="en-US" sz="2400" b="1" dirty="0"/>
              <a:t>数据</a:t>
            </a:r>
            <a:r>
              <a:rPr lang="en-US" altLang="zh-CN" sz="2400" b="1" dirty="0"/>
              <a:t>—</a:t>
            </a:r>
            <a:r>
              <a:rPr lang="zh-CN" altLang="en-US" sz="2400" b="1" dirty="0"/>
              <a:t>算力</a:t>
            </a:r>
            <a:r>
              <a:rPr lang="en-US" altLang="zh-CN" sz="2400" b="1" dirty="0"/>
              <a:t>—</a:t>
            </a:r>
            <a:r>
              <a:rPr lang="zh-CN" altLang="en-US" sz="2400" b="1" dirty="0"/>
              <a:t>算法的协同作用</a:t>
            </a:r>
            <a:endParaRPr lang="en-US" altLang="zh-CN" sz="2400" b="1" dirty="0"/>
          </a:p>
          <a:p>
            <a:pPr marL="742950" lvl="1" indent="-285750" algn="just">
              <a:lnSpc>
                <a:spcPct val="200000"/>
              </a:lnSpc>
              <a:buFont typeface="Wingdings" panose="05000000000000000000" pitchFamily="2" charset="2"/>
              <a:buChar char="l"/>
            </a:pPr>
            <a:r>
              <a:rPr lang="zh-CN" altLang="en-US" dirty="0"/>
              <a:t>数据推动算法迭代</a:t>
            </a:r>
            <a:endParaRPr lang="en-US" altLang="zh-CN" dirty="0"/>
          </a:p>
          <a:p>
            <a:pPr marL="742950" lvl="1" indent="-285750" algn="just">
              <a:lnSpc>
                <a:spcPct val="200000"/>
              </a:lnSpc>
              <a:buFont typeface="Wingdings" panose="05000000000000000000" pitchFamily="2" charset="2"/>
              <a:buChar char="l"/>
            </a:pPr>
            <a:r>
              <a:rPr lang="zh-CN" altLang="en-US" dirty="0"/>
              <a:t>算法优化提升算力利用效率</a:t>
            </a:r>
            <a:endParaRPr lang="en-US" altLang="zh-CN" dirty="0"/>
          </a:p>
          <a:p>
            <a:pPr marL="742950" lvl="1" indent="-285750" algn="just">
              <a:lnSpc>
                <a:spcPct val="200000"/>
              </a:lnSpc>
              <a:buFont typeface="Wingdings" panose="05000000000000000000" pitchFamily="2" charset="2"/>
              <a:buChar char="l"/>
            </a:pPr>
            <a:r>
              <a:rPr lang="zh-CN" altLang="en-US" dirty="0"/>
              <a:t>算力提升加快数据处理与模型训练</a:t>
            </a:r>
            <a:endParaRPr lang="en-US" altLang="zh-CN" dirty="0"/>
          </a:p>
          <a:p>
            <a:pPr marL="742950" lvl="1" indent="-285750" algn="just">
              <a:lnSpc>
                <a:spcPct val="200000"/>
              </a:lnSpc>
              <a:buFont typeface="Wingdings" panose="05000000000000000000" pitchFamily="2" charset="2"/>
              <a:buChar char="l"/>
            </a:pPr>
            <a:r>
              <a:rPr lang="zh-CN" altLang="en-US" dirty="0"/>
              <a:t>三者形成正反馈循环</a:t>
            </a:r>
          </a:p>
        </p:txBody>
      </p:sp>
      <p:graphicFrame>
        <p:nvGraphicFramePr>
          <p:cNvPr id="4" name="图示 3">
            <a:extLst>
              <a:ext uri="{FF2B5EF4-FFF2-40B4-BE49-F238E27FC236}">
                <a16:creationId xmlns:a16="http://schemas.microsoft.com/office/drawing/2014/main" id="{76252C90-922B-404B-AEBB-678FE3C90BE7}"/>
              </a:ext>
            </a:extLst>
          </p:cNvPr>
          <p:cNvGraphicFramePr/>
          <p:nvPr>
            <p:extLst>
              <p:ext uri="{D42A27DB-BD31-4B8C-83A1-F6EECF244321}">
                <p14:modId xmlns:p14="http://schemas.microsoft.com/office/powerpoint/2010/main" val="29506039"/>
              </p:ext>
            </p:extLst>
          </p:nvPr>
        </p:nvGraphicFramePr>
        <p:xfrm>
          <a:off x="6915150" y="353331"/>
          <a:ext cx="4425950" cy="2729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a:extLst>
              <a:ext uri="{FF2B5EF4-FFF2-40B4-BE49-F238E27FC236}">
                <a16:creationId xmlns:a16="http://schemas.microsoft.com/office/drawing/2014/main" id="{D95E0D51-1B33-4CAF-B4FE-FCCB55384869}"/>
              </a:ext>
            </a:extLst>
          </p:cNvPr>
          <p:cNvSpPr txBox="1"/>
          <p:nvPr/>
        </p:nvSpPr>
        <p:spPr>
          <a:xfrm>
            <a:off x="1004888" y="3539535"/>
            <a:ext cx="5142295" cy="718915"/>
          </a:xfrm>
          <a:prstGeom prst="rect">
            <a:avLst/>
          </a:prstGeom>
          <a:noFill/>
        </p:spPr>
        <p:txBody>
          <a:bodyPr wrap="square" rtlCol="0">
            <a:spAutoFit/>
          </a:bodyPr>
          <a:lstStyle/>
          <a:p>
            <a:pPr algn="just">
              <a:lnSpc>
                <a:spcPct val="200000"/>
              </a:lnSpc>
            </a:pPr>
            <a:r>
              <a:rPr lang="zh-CN" altLang="en-US" sz="2400" b="1" dirty="0"/>
              <a:t>算法 </a:t>
            </a:r>
            <a:r>
              <a:rPr lang="en-US" altLang="zh-CN" sz="2400" b="1" dirty="0"/>
              <a:t>vs </a:t>
            </a:r>
            <a:r>
              <a:rPr lang="zh-CN" altLang="en-US" sz="2400" b="1" dirty="0"/>
              <a:t>算力？</a:t>
            </a:r>
            <a:endParaRPr lang="zh-CN" altLang="en-US" sz="2400" dirty="0"/>
          </a:p>
        </p:txBody>
      </p:sp>
      <p:pic>
        <p:nvPicPr>
          <p:cNvPr id="5" name="图片 4">
            <a:extLst>
              <a:ext uri="{FF2B5EF4-FFF2-40B4-BE49-F238E27FC236}">
                <a16:creationId xmlns:a16="http://schemas.microsoft.com/office/drawing/2014/main" id="{F6EFF112-6198-4263-AD2D-AF9C7EA1050F}"/>
              </a:ext>
            </a:extLst>
          </p:cNvPr>
          <p:cNvPicPr>
            <a:picLocks noChangeAspect="1"/>
          </p:cNvPicPr>
          <p:nvPr/>
        </p:nvPicPr>
        <p:blipFill>
          <a:blip r:embed="rId9"/>
          <a:stretch>
            <a:fillRect/>
          </a:stretch>
        </p:blipFill>
        <p:spPr>
          <a:xfrm>
            <a:off x="908103" y="4406709"/>
            <a:ext cx="6076897" cy="2165541"/>
          </a:xfrm>
          <a:prstGeom prst="rect">
            <a:avLst/>
          </a:prstGeom>
        </p:spPr>
      </p:pic>
      <p:pic>
        <p:nvPicPr>
          <p:cNvPr id="3074" name="Picture 2" descr="图片">
            <a:extLst>
              <a:ext uri="{FF2B5EF4-FFF2-40B4-BE49-F238E27FC236}">
                <a16:creationId xmlns:a16="http://schemas.microsoft.com/office/drawing/2014/main" id="{927D0BB9-2F04-44F3-B118-EEB45FDD1E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16850" y="3639066"/>
            <a:ext cx="3606800" cy="2705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416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4" name="矩形: 圆角 3">
            <a:extLst>
              <a:ext uri="{FF2B5EF4-FFF2-40B4-BE49-F238E27FC236}">
                <a16:creationId xmlns:a16="http://schemas.microsoft.com/office/drawing/2014/main" id="{1725A5F3-9AAA-489E-8E3B-E9F8BCD48297}"/>
              </a:ext>
            </a:extLst>
          </p:cNvPr>
          <p:cNvSpPr/>
          <p:nvPr/>
        </p:nvSpPr>
        <p:spPr>
          <a:xfrm>
            <a:off x="3683000" y="1510230"/>
            <a:ext cx="4692650" cy="69957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a:t>狭义人工智能的主要技术类型</a:t>
            </a:r>
          </a:p>
        </p:txBody>
      </p:sp>
      <p:sp>
        <p:nvSpPr>
          <p:cNvPr id="5" name="矩形 4">
            <a:extLst>
              <a:ext uri="{FF2B5EF4-FFF2-40B4-BE49-F238E27FC236}">
                <a16:creationId xmlns:a16="http://schemas.microsoft.com/office/drawing/2014/main" id="{0BE4D525-057B-4E40-BA51-403B5F1E353B}"/>
              </a:ext>
            </a:extLst>
          </p:cNvPr>
          <p:cNvSpPr/>
          <p:nvPr/>
        </p:nvSpPr>
        <p:spPr>
          <a:xfrm>
            <a:off x="411162" y="3213814"/>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t>机器学习（</a:t>
            </a:r>
            <a:r>
              <a:rPr lang="en-US" altLang="zh-CN"/>
              <a:t>ML</a:t>
            </a:r>
            <a:r>
              <a:rPr lang="zh-CN" altLang="en-US"/>
              <a:t>）</a:t>
            </a:r>
            <a:endParaRPr lang="zh-CN" altLang="en-US" dirty="0"/>
          </a:p>
        </p:txBody>
      </p:sp>
      <p:sp>
        <p:nvSpPr>
          <p:cNvPr id="7" name="矩形 6">
            <a:extLst>
              <a:ext uri="{FF2B5EF4-FFF2-40B4-BE49-F238E27FC236}">
                <a16:creationId xmlns:a16="http://schemas.microsoft.com/office/drawing/2014/main" id="{C9AE2928-B69A-4415-B5AE-998D7097D8C9}"/>
              </a:ext>
            </a:extLst>
          </p:cNvPr>
          <p:cNvSpPr/>
          <p:nvPr/>
        </p:nvSpPr>
        <p:spPr>
          <a:xfrm>
            <a:off x="2284412" y="3213814"/>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深度学习（</a:t>
            </a:r>
            <a:r>
              <a:rPr lang="en-US" altLang="zh-CN" dirty="0"/>
              <a:t>DL</a:t>
            </a:r>
            <a:r>
              <a:rPr lang="zh-CN" altLang="en-US" dirty="0"/>
              <a:t>）</a:t>
            </a:r>
          </a:p>
        </p:txBody>
      </p:sp>
      <p:sp>
        <p:nvSpPr>
          <p:cNvPr id="9" name="矩形 8">
            <a:extLst>
              <a:ext uri="{FF2B5EF4-FFF2-40B4-BE49-F238E27FC236}">
                <a16:creationId xmlns:a16="http://schemas.microsoft.com/office/drawing/2014/main" id="{61C0538E-1458-4354-9F3B-FA386A5F9568}"/>
              </a:ext>
            </a:extLst>
          </p:cNvPr>
          <p:cNvSpPr/>
          <p:nvPr/>
        </p:nvSpPr>
        <p:spPr>
          <a:xfrm>
            <a:off x="4157662" y="3213814"/>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自然语言处理（</a:t>
            </a:r>
            <a:r>
              <a:rPr lang="en-US" altLang="zh-CN" dirty="0"/>
              <a:t>NLP</a:t>
            </a:r>
            <a:r>
              <a:rPr lang="zh-CN" altLang="en-US" dirty="0"/>
              <a:t>）</a:t>
            </a:r>
          </a:p>
        </p:txBody>
      </p:sp>
      <p:sp>
        <p:nvSpPr>
          <p:cNvPr id="10" name="矩形 9">
            <a:extLst>
              <a:ext uri="{FF2B5EF4-FFF2-40B4-BE49-F238E27FC236}">
                <a16:creationId xmlns:a16="http://schemas.microsoft.com/office/drawing/2014/main" id="{6F3A4C58-4646-4083-A3C2-FB84532C7C40}"/>
              </a:ext>
            </a:extLst>
          </p:cNvPr>
          <p:cNvSpPr/>
          <p:nvPr/>
        </p:nvSpPr>
        <p:spPr>
          <a:xfrm>
            <a:off x="6029325" y="3214528"/>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计算机视觉（</a:t>
            </a:r>
            <a:r>
              <a:rPr lang="en-US" altLang="zh-CN" dirty="0"/>
              <a:t>CV</a:t>
            </a:r>
            <a:r>
              <a:rPr lang="zh-CN" altLang="en-US" dirty="0"/>
              <a:t>）</a:t>
            </a:r>
          </a:p>
        </p:txBody>
      </p:sp>
      <p:sp>
        <p:nvSpPr>
          <p:cNvPr id="11" name="矩形 10">
            <a:extLst>
              <a:ext uri="{FF2B5EF4-FFF2-40B4-BE49-F238E27FC236}">
                <a16:creationId xmlns:a16="http://schemas.microsoft.com/office/drawing/2014/main" id="{98610F05-352C-4C83-B2DF-4A273B765A1C}"/>
              </a:ext>
            </a:extLst>
          </p:cNvPr>
          <p:cNvSpPr/>
          <p:nvPr/>
        </p:nvSpPr>
        <p:spPr>
          <a:xfrm>
            <a:off x="7900988" y="3213814"/>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专家系统（</a:t>
            </a:r>
            <a:r>
              <a:rPr lang="en-US" altLang="zh-CN" dirty="0"/>
              <a:t>ES</a:t>
            </a:r>
            <a:r>
              <a:rPr lang="zh-CN" altLang="en-US" dirty="0"/>
              <a:t>）</a:t>
            </a:r>
          </a:p>
        </p:txBody>
      </p:sp>
      <p:sp>
        <p:nvSpPr>
          <p:cNvPr id="12" name="矩形 11">
            <a:extLst>
              <a:ext uri="{FF2B5EF4-FFF2-40B4-BE49-F238E27FC236}">
                <a16:creationId xmlns:a16="http://schemas.microsoft.com/office/drawing/2014/main" id="{266454A1-B9E5-45F1-8A15-5C955FCF0F5D}"/>
              </a:ext>
            </a:extLst>
          </p:cNvPr>
          <p:cNvSpPr/>
          <p:nvPr/>
        </p:nvSpPr>
        <p:spPr>
          <a:xfrm>
            <a:off x="10393362" y="3213814"/>
            <a:ext cx="1568450" cy="63500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机器人技术（</a:t>
            </a:r>
            <a:r>
              <a:rPr lang="en-US" altLang="zh-CN" dirty="0"/>
              <a:t>RT</a:t>
            </a:r>
            <a:r>
              <a:rPr lang="zh-CN" altLang="en-US" dirty="0"/>
              <a:t>）</a:t>
            </a:r>
          </a:p>
        </p:txBody>
      </p:sp>
      <p:sp>
        <p:nvSpPr>
          <p:cNvPr id="6" name="文本框 5">
            <a:extLst>
              <a:ext uri="{FF2B5EF4-FFF2-40B4-BE49-F238E27FC236}">
                <a16:creationId xmlns:a16="http://schemas.microsoft.com/office/drawing/2014/main" id="{11C923F2-94A4-4F4D-B3FB-4B719C7FB72C}"/>
              </a:ext>
            </a:extLst>
          </p:cNvPr>
          <p:cNvSpPr txBox="1"/>
          <p:nvPr/>
        </p:nvSpPr>
        <p:spPr>
          <a:xfrm>
            <a:off x="9496425" y="3321962"/>
            <a:ext cx="869950" cy="369332"/>
          </a:xfrm>
          <a:prstGeom prst="rect">
            <a:avLst/>
          </a:prstGeom>
          <a:noFill/>
        </p:spPr>
        <p:txBody>
          <a:bodyPr wrap="square" rtlCol="0">
            <a:spAutoFit/>
          </a:bodyPr>
          <a:lstStyle/>
          <a:p>
            <a:pPr algn="ctr"/>
            <a:r>
              <a:rPr lang="en-US" altLang="zh-CN" b="1" dirty="0"/>
              <a:t>……</a:t>
            </a:r>
            <a:endParaRPr lang="zh-CN" altLang="en-US" b="1" dirty="0"/>
          </a:p>
        </p:txBody>
      </p:sp>
      <p:cxnSp>
        <p:nvCxnSpPr>
          <p:cNvPr id="14" name="连接符: 肘形 13">
            <a:extLst>
              <a:ext uri="{FF2B5EF4-FFF2-40B4-BE49-F238E27FC236}">
                <a16:creationId xmlns:a16="http://schemas.microsoft.com/office/drawing/2014/main" id="{041CBC41-22CB-4AEE-9429-53E51CCC7EA1}"/>
              </a:ext>
            </a:extLst>
          </p:cNvPr>
          <p:cNvCxnSpPr>
            <a:stCxn id="4" idx="2"/>
            <a:endCxn id="5" idx="0"/>
          </p:cNvCxnSpPr>
          <p:nvPr/>
        </p:nvCxnSpPr>
        <p:spPr>
          <a:xfrm rot="5400000">
            <a:off x="3110349" y="294838"/>
            <a:ext cx="1004014" cy="483393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连接符: 肘形 15">
            <a:extLst>
              <a:ext uri="{FF2B5EF4-FFF2-40B4-BE49-F238E27FC236}">
                <a16:creationId xmlns:a16="http://schemas.microsoft.com/office/drawing/2014/main" id="{0E477896-7916-435C-870B-83A9DE20A324}"/>
              </a:ext>
            </a:extLst>
          </p:cNvPr>
          <p:cNvCxnSpPr>
            <a:stCxn id="4" idx="2"/>
            <a:endCxn id="7" idx="0"/>
          </p:cNvCxnSpPr>
          <p:nvPr/>
        </p:nvCxnSpPr>
        <p:spPr>
          <a:xfrm rot="5400000">
            <a:off x="4046974" y="1231463"/>
            <a:ext cx="1004014" cy="296068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连接符: 肘形 17">
            <a:extLst>
              <a:ext uri="{FF2B5EF4-FFF2-40B4-BE49-F238E27FC236}">
                <a16:creationId xmlns:a16="http://schemas.microsoft.com/office/drawing/2014/main" id="{6EF3A49A-8E5E-459E-BAD9-77DE8D45AF37}"/>
              </a:ext>
            </a:extLst>
          </p:cNvPr>
          <p:cNvCxnSpPr>
            <a:stCxn id="4" idx="2"/>
            <a:endCxn id="9" idx="0"/>
          </p:cNvCxnSpPr>
          <p:nvPr/>
        </p:nvCxnSpPr>
        <p:spPr>
          <a:xfrm rot="5400000">
            <a:off x="4983599" y="2168088"/>
            <a:ext cx="1004014" cy="108743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a:extLst>
              <a:ext uri="{FF2B5EF4-FFF2-40B4-BE49-F238E27FC236}">
                <a16:creationId xmlns:a16="http://schemas.microsoft.com/office/drawing/2014/main" id="{9F6A2148-90D1-45D5-B0E5-184C7B737B41}"/>
              </a:ext>
            </a:extLst>
          </p:cNvPr>
          <p:cNvCxnSpPr>
            <a:stCxn id="4" idx="2"/>
            <a:endCxn id="10" idx="0"/>
          </p:cNvCxnSpPr>
          <p:nvPr/>
        </p:nvCxnSpPr>
        <p:spPr>
          <a:xfrm rot="16200000" flipH="1">
            <a:off x="5919073" y="2320051"/>
            <a:ext cx="1004728" cy="78422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连接符: 肘形 21">
            <a:extLst>
              <a:ext uri="{FF2B5EF4-FFF2-40B4-BE49-F238E27FC236}">
                <a16:creationId xmlns:a16="http://schemas.microsoft.com/office/drawing/2014/main" id="{5A6D1118-237C-4EBE-8D6F-852D9412729E}"/>
              </a:ext>
            </a:extLst>
          </p:cNvPr>
          <p:cNvCxnSpPr>
            <a:stCxn id="4" idx="2"/>
            <a:endCxn id="11" idx="0"/>
          </p:cNvCxnSpPr>
          <p:nvPr/>
        </p:nvCxnSpPr>
        <p:spPr>
          <a:xfrm rot="16200000" flipH="1">
            <a:off x="6855262" y="1383863"/>
            <a:ext cx="1004014" cy="265588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连接符: 肘形 23">
            <a:extLst>
              <a:ext uri="{FF2B5EF4-FFF2-40B4-BE49-F238E27FC236}">
                <a16:creationId xmlns:a16="http://schemas.microsoft.com/office/drawing/2014/main" id="{81802BEB-DF3E-4482-9DB8-18E06A6EDC62}"/>
              </a:ext>
            </a:extLst>
          </p:cNvPr>
          <p:cNvCxnSpPr>
            <a:stCxn id="4" idx="2"/>
            <a:endCxn id="12" idx="0"/>
          </p:cNvCxnSpPr>
          <p:nvPr/>
        </p:nvCxnSpPr>
        <p:spPr>
          <a:xfrm rot="16200000" flipH="1">
            <a:off x="8101449" y="137676"/>
            <a:ext cx="1004014" cy="514826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68858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775569"/>
            <a:ext cx="11417300" cy="580415"/>
          </a:xfrm>
          <a:prstGeom prst="rect">
            <a:avLst/>
          </a:prstGeom>
          <a:noFill/>
        </p:spPr>
        <p:txBody>
          <a:bodyPr wrap="square" rtlCol="0">
            <a:spAutoFit/>
          </a:bodyPr>
          <a:lstStyle/>
          <a:p>
            <a:pPr algn="just">
              <a:lnSpc>
                <a:spcPct val="150000"/>
              </a:lnSpc>
            </a:pPr>
            <a:r>
              <a:rPr lang="zh-CN" altLang="en-US" sz="2400" b="1" dirty="0"/>
              <a:t>专家系统（</a:t>
            </a:r>
            <a:r>
              <a:rPr lang="en-US" altLang="zh-CN" sz="2400" b="1" dirty="0"/>
              <a:t>expert systems</a:t>
            </a:r>
            <a:r>
              <a:rPr lang="zh-CN" altLang="en-US" sz="2400" b="1" dirty="0"/>
              <a:t>，</a:t>
            </a:r>
            <a:r>
              <a:rPr lang="en-US" altLang="zh-CN" sz="2400" b="1" dirty="0"/>
              <a:t>ES</a:t>
            </a:r>
            <a:r>
              <a:rPr lang="zh-CN" altLang="en-US" sz="2400" b="1" dirty="0"/>
              <a:t>）</a:t>
            </a:r>
            <a:endParaRPr lang="en-US" altLang="zh-CN" sz="2400" b="1" dirty="0"/>
          </a:p>
        </p:txBody>
      </p:sp>
      <p:sp>
        <p:nvSpPr>
          <p:cNvPr id="5" name="文本框 4">
            <a:extLst>
              <a:ext uri="{FF2B5EF4-FFF2-40B4-BE49-F238E27FC236}">
                <a16:creationId xmlns:a16="http://schemas.microsoft.com/office/drawing/2014/main" id="{1558D9BC-480E-4B79-858D-E3980534FA09}"/>
              </a:ext>
            </a:extLst>
          </p:cNvPr>
          <p:cNvSpPr txBox="1"/>
          <p:nvPr/>
        </p:nvSpPr>
        <p:spPr>
          <a:xfrm>
            <a:off x="609600" y="1286744"/>
            <a:ext cx="11417300" cy="5444439"/>
          </a:xfrm>
          <a:prstGeom prst="rect">
            <a:avLst/>
          </a:prstGeom>
          <a:noFill/>
        </p:spPr>
        <p:txBody>
          <a:bodyPr wrap="square" rtlCol="0">
            <a:spAutoFit/>
          </a:bodyPr>
          <a:lstStyle/>
          <a:p>
            <a:pPr algn="just">
              <a:lnSpc>
                <a:spcPct val="150000"/>
              </a:lnSpc>
            </a:pPr>
            <a:r>
              <a:rPr lang="zh-CN" altLang="en-US" dirty="0"/>
              <a:t>这天是周末，小明来到动物园游玩。小明看到一只可爱的动物，但是一时想不起来是什么动物，就打电话询问万能的艾博士。于是在小明和艾博士之间就产生了如下的对话：</a:t>
            </a:r>
          </a:p>
          <a:p>
            <a:pPr lvl="1" algn="just">
              <a:lnSpc>
                <a:spcPct val="150000"/>
              </a:lnSpc>
            </a:pPr>
            <a:r>
              <a:rPr lang="zh-CN" altLang="en-US" dirty="0"/>
              <a:t>艾博士：你看到的动物有羽毛吗？</a:t>
            </a:r>
            <a:endParaRPr lang="en-US" altLang="zh-CN" dirty="0"/>
          </a:p>
          <a:p>
            <a:pPr lvl="1" algn="just">
              <a:lnSpc>
                <a:spcPct val="150000"/>
              </a:lnSpc>
            </a:pPr>
            <a:r>
              <a:rPr lang="zh-CN" altLang="en-US" dirty="0"/>
              <a:t>小明：有羽毛。</a:t>
            </a:r>
            <a:endParaRPr lang="en-US" altLang="zh-CN" dirty="0"/>
          </a:p>
          <a:p>
            <a:pPr lvl="1" algn="just">
              <a:lnSpc>
                <a:spcPct val="150000"/>
              </a:lnSpc>
            </a:pPr>
            <a:r>
              <a:rPr lang="zh-CN" altLang="en-US" dirty="0"/>
              <a:t>艾博士：会飞吗？</a:t>
            </a:r>
            <a:endParaRPr lang="en-US" altLang="zh-CN" dirty="0"/>
          </a:p>
          <a:p>
            <a:pPr lvl="1" algn="just">
              <a:lnSpc>
                <a:spcPct val="150000"/>
              </a:lnSpc>
            </a:pPr>
            <a:r>
              <a:rPr lang="zh-CN" altLang="en-US" dirty="0"/>
              <a:t>小明：（经观察后）不会飞。</a:t>
            </a:r>
            <a:endParaRPr lang="en-US" altLang="zh-CN" dirty="0"/>
          </a:p>
          <a:p>
            <a:pPr lvl="1" algn="just">
              <a:lnSpc>
                <a:spcPct val="150000"/>
              </a:lnSpc>
            </a:pPr>
            <a:r>
              <a:rPr lang="zh-CN" altLang="en-US" dirty="0"/>
              <a:t>艾博士：有长腿吗？</a:t>
            </a:r>
            <a:endParaRPr lang="en-US" altLang="zh-CN" dirty="0"/>
          </a:p>
          <a:p>
            <a:pPr lvl="1" algn="just">
              <a:lnSpc>
                <a:spcPct val="150000"/>
              </a:lnSpc>
            </a:pPr>
            <a:r>
              <a:rPr lang="zh-CN" altLang="en-US" dirty="0"/>
              <a:t>小明：没有。</a:t>
            </a:r>
            <a:endParaRPr lang="en-US" altLang="zh-CN" dirty="0"/>
          </a:p>
          <a:p>
            <a:pPr lvl="1" algn="just">
              <a:lnSpc>
                <a:spcPct val="150000"/>
              </a:lnSpc>
            </a:pPr>
            <a:r>
              <a:rPr lang="zh-CN" altLang="en-US" dirty="0"/>
              <a:t>艾博士：会游泳吗？</a:t>
            </a:r>
            <a:endParaRPr lang="en-US" altLang="zh-CN" dirty="0"/>
          </a:p>
          <a:p>
            <a:pPr lvl="1" algn="just">
              <a:lnSpc>
                <a:spcPct val="150000"/>
              </a:lnSpc>
            </a:pPr>
            <a:r>
              <a:rPr lang="zh-CN" altLang="en-US" dirty="0"/>
              <a:t>小明：（看到该动物在水中）会。</a:t>
            </a:r>
            <a:endParaRPr lang="en-US" altLang="zh-CN" dirty="0"/>
          </a:p>
          <a:p>
            <a:pPr lvl="1" algn="just">
              <a:lnSpc>
                <a:spcPct val="150000"/>
              </a:lnSpc>
            </a:pPr>
            <a:r>
              <a:rPr lang="zh-CN" altLang="en-US" dirty="0"/>
              <a:t>艾博士：颜色是黑白的吗？</a:t>
            </a:r>
            <a:endParaRPr lang="en-US" altLang="zh-CN" dirty="0"/>
          </a:p>
          <a:p>
            <a:pPr lvl="1" algn="just">
              <a:lnSpc>
                <a:spcPct val="150000"/>
              </a:lnSpc>
            </a:pPr>
            <a:r>
              <a:rPr lang="zh-CN" altLang="en-US" dirty="0"/>
              <a:t>小明：是。</a:t>
            </a:r>
            <a:endParaRPr lang="en-US" altLang="zh-CN" dirty="0"/>
          </a:p>
          <a:p>
            <a:pPr lvl="1" algn="just">
              <a:lnSpc>
                <a:spcPct val="150000"/>
              </a:lnSpc>
            </a:pPr>
            <a:r>
              <a:rPr lang="zh-CN" altLang="en-US" dirty="0"/>
              <a:t>艾博士：这个动物是企鹅。</a:t>
            </a:r>
          </a:p>
        </p:txBody>
      </p:sp>
      <p:pic>
        <p:nvPicPr>
          <p:cNvPr id="7" name="图片 6">
            <a:extLst>
              <a:ext uri="{FF2B5EF4-FFF2-40B4-BE49-F238E27FC236}">
                <a16:creationId xmlns:a16="http://schemas.microsoft.com/office/drawing/2014/main" id="{601AA20B-6549-40FF-8D78-CD6A39FAD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200" y="2999693"/>
            <a:ext cx="3695700" cy="2314387"/>
          </a:xfrm>
          <a:prstGeom prst="rect">
            <a:avLst/>
          </a:prstGeom>
        </p:spPr>
      </p:pic>
      <p:pic>
        <p:nvPicPr>
          <p:cNvPr id="11" name="图片 10">
            <a:extLst>
              <a:ext uri="{FF2B5EF4-FFF2-40B4-BE49-F238E27FC236}">
                <a16:creationId xmlns:a16="http://schemas.microsoft.com/office/drawing/2014/main" id="{B7376954-32EE-478A-A8C6-F1CE0D1113EC}"/>
              </a:ext>
            </a:extLst>
          </p:cNvPr>
          <p:cNvPicPr>
            <a:picLocks noChangeAspect="1"/>
          </p:cNvPicPr>
          <p:nvPr/>
        </p:nvPicPr>
        <p:blipFill>
          <a:blip r:embed="rId5"/>
          <a:stretch>
            <a:fillRect/>
          </a:stretch>
        </p:blipFill>
        <p:spPr>
          <a:xfrm>
            <a:off x="9049104" y="2245664"/>
            <a:ext cx="2977796" cy="3638550"/>
          </a:xfrm>
          <a:prstGeom prst="rect">
            <a:avLst/>
          </a:prstGeom>
        </p:spPr>
      </p:pic>
    </p:spTree>
    <p:custDataLst>
      <p:tags r:id="rId1"/>
    </p:custDataLst>
    <p:extLst>
      <p:ext uri="{BB962C8B-B14F-4D97-AF65-F5344CB8AC3E}">
        <p14:creationId xmlns:p14="http://schemas.microsoft.com/office/powerpoint/2010/main" val="30846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891975"/>
            <a:ext cx="11417300" cy="1843453"/>
          </a:xfrm>
          <a:prstGeom prst="rect">
            <a:avLst/>
          </a:prstGeom>
          <a:noFill/>
        </p:spPr>
        <p:txBody>
          <a:bodyPr wrap="square" rtlCol="0">
            <a:spAutoFit/>
          </a:bodyPr>
          <a:lstStyle/>
          <a:p>
            <a:pPr algn="just">
              <a:lnSpc>
                <a:spcPct val="150000"/>
              </a:lnSpc>
            </a:pPr>
            <a:r>
              <a:rPr lang="zh-CN" altLang="en-US" sz="2400" b="1" dirty="0"/>
              <a:t>专家系统（</a:t>
            </a:r>
            <a:r>
              <a:rPr lang="en-US" altLang="zh-CN" sz="2400" b="1" dirty="0"/>
              <a:t>expert systems</a:t>
            </a:r>
            <a:r>
              <a:rPr lang="zh-CN" altLang="en-US" sz="2400" b="1" dirty="0"/>
              <a:t>，</a:t>
            </a:r>
            <a:r>
              <a:rPr lang="en-US" altLang="zh-CN" sz="2400" b="1" dirty="0"/>
              <a:t>ES</a:t>
            </a:r>
            <a:r>
              <a:rPr lang="zh-CN" altLang="en-US" sz="2400" b="1" dirty="0"/>
              <a:t>）</a:t>
            </a:r>
            <a:endParaRPr lang="en-US" altLang="zh-CN" sz="2400" b="1" dirty="0"/>
          </a:p>
          <a:p>
            <a:pPr marL="742950" lvl="1" indent="-285750" algn="just">
              <a:lnSpc>
                <a:spcPct val="150000"/>
              </a:lnSpc>
              <a:buFont typeface="Wingdings" panose="05000000000000000000" pitchFamily="2" charset="2"/>
              <a:buChar char="l"/>
            </a:pPr>
            <a:r>
              <a:rPr lang="zh-CN" altLang="en-US" b="1" dirty="0"/>
              <a:t>定义：</a:t>
            </a:r>
            <a:r>
              <a:rPr lang="zh-CN" altLang="en-US" dirty="0"/>
              <a:t>一种基于人工智能的计算机程序，其目的是模拟人类专家的决策和问题解决过程，以提供高质量的建议或解决方案。</a:t>
            </a:r>
            <a:endParaRPr lang="en-US" altLang="zh-CN" dirty="0"/>
          </a:p>
          <a:p>
            <a:pPr marL="742950" lvl="1" indent="-285750" algn="just">
              <a:lnSpc>
                <a:spcPct val="150000"/>
              </a:lnSpc>
              <a:buFont typeface="Wingdings" panose="05000000000000000000" pitchFamily="2" charset="2"/>
              <a:buChar char="l"/>
            </a:pPr>
            <a:r>
              <a:rPr lang="zh-CN" altLang="en-US" b="1" dirty="0"/>
              <a:t>思想：</a:t>
            </a:r>
            <a:r>
              <a:rPr lang="zh-CN" altLang="en-US" dirty="0"/>
              <a:t>将专业知识通过规则、推理机制等方式嵌入系统中，使计算机模仿专家决策过程并作出合理判断。</a:t>
            </a:r>
          </a:p>
        </p:txBody>
      </p:sp>
      <p:grpSp>
        <p:nvGrpSpPr>
          <p:cNvPr id="36" name="组合 35">
            <a:extLst>
              <a:ext uri="{FF2B5EF4-FFF2-40B4-BE49-F238E27FC236}">
                <a16:creationId xmlns:a16="http://schemas.microsoft.com/office/drawing/2014/main" id="{C1D479E5-0012-4DB6-9354-B5AB91978FAB}"/>
              </a:ext>
            </a:extLst>
          </p:cNvPr>
          <p:cNvGrpSpPr/>
          <p:nvPr/>
        </p:nvGrpSpPr>
        <p:grpSpPr>
          <a:xfrm>
            <a:off x="1009650" y="2784087"/>
            <a:ext cx="10261600" cy="1289826"/>
            <a:chOff x="1009650" y="2832747"/>
            <a:chExt cx="10261600" cy="1289826"/>
          </a:xfrm>
        </p:grpSpPr>
        <p:sp>
          <p:nvSpPr>
            <p:cNvPr id="3" name="矩形: 圆角 2">
              <a:extLst>
                <a:ext uri="{FF2B5EF4-FFF2-40B4-BE49-F238E27FC236}">
                  <a16:creationId xmlns:a16="http://schemas.microsoft.com/office/drawing/2014/main" id="{4EFE729D-AC0D-497C-B938-923B19B83454}"/>
                </a:ext>
              </a:extLst>
            </p:cNvPr>
            <p:cNvSpPr/>
            <p:nvPr/>
          </p:nvSpPr>
          <p:spPr>
            <a:xfrm>
              <a:off x="4921250" y="2832747"/>
              <a:ext cx="1949450" cy="4953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专家系统结构</a:t>
              </a:r>
            </a:p>
          </p:txBody>
        </p:sp>
        <p:sp>
          <p:nvSpPr>
            <p:cNvPr id="13" name="矩形 12">
              <a:extLst>
                <a:ext uri="{FF2B5EF4-FFF2-40B4-BE49-F238E27FC236}">
                  <a16:creationId xmlns:a16="http://schemas.microsoft.com/office/drawing/2014/main" id="{B54E0E01-5379-4E28-BA91-31D4F7ED350E}"/>
                </a:ext>
              </a:extLst>
            </p:cNvPr>
            <p:cNvSpPr/>
            <p:nvPr/>
          </p:nvSpPr>
          <p:spPr>
            <a:xfrm>
              <a:off x="100965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知识库</a:t>
              </a:r>
            </a:p>
          </p:txBody>
        </p:sp>
        <p:sp>
          <p:nvSpPr>
            <p:cNvPr id="21" name="矩形 20">
              <a:extLst>
                <a:ext uri="{FF2B5EF4-FFF2-40B4-BE49-F238E27FC236}">
                  <a16:creationId xmlns:a16="http://schemas.microsoft.com/office/drawing/2014/main" id="{8808435D-828B-4FE9-AF69-F4D1D2EAE274}"/>
                </a:ext>
              </a:extLst>
            </p:cNvPr>
            <p:cNvSpPr/>
            <p:nvPr/>
          </p:nvSpPr>
          <p:spPr>
            <a:xfrm>
              <a:off x="316230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推理机</a:t>
              </a:r>
            </a:p>
          </p:txBody>
        </p:sp>
        <p:sp>
          <p:nvSpPr>
            <p:cNvPr id="23" name="矩形 22">
              <a:extLst>
                <a:ext uri="{FF2B5EF4-FFF2-40B4-BE49-F238E27FC236}">
                  <a16:creationId xmlns:a16="http://schemas.microsoft.com/office/drawing/2014/main" id="{F62B3113-4CF8-4FE0-B2E1-410BF7664E3C}"/>
                </a:ext>
              </a:extLst>
            </p:cNvPr>
            <p:cNvSpPr/>
            <p:nvPr/>
          </p:nvSpPr>
          <p:spPr>
            <a:xfrm>
              <a:off x="520700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用户接口</a:t>
              </a:r>
            </a:p>
          </p:txBody>
        </p:sp>
        <p:sp>
          <p:nvSpPr>
            <p:cNvPr id="25" name="矩形 24">
              <a:extLst>
                <a:ext uri="{FF2B5EF4-FFF2-40B4-BE49-F238E27FC236}">
                  <a16:creationId xmlns:a16="http://schemas.microsoft.com/office/drawing/2014/main" id="{C9E89447-AD97-46B7-A204-5208171839B3}"/>
                </a:ext>
              </a:extLst>
            </p:cNvPr>
            <p:cNvSpPr/>
            <p:nvPr/>
          </p:nvSpPr>
          <p:spPr>
            <a:xfrm>
              <a:off x="746760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解释器</a:t>
              </a:r>
            </a:p>
          </p:txBody>
        </p:sp>
        <p:sp>
          <p:nvSpPr>
            <p:cNvPr id="26" name="矩形 25">
              <a:extLst>
                <a:ext uri="{FF2B5EF4-FFF2-40B4-BE49-F238E27FC236}">
                  <a16:creationId xmlns:a16="http://schemas.microsoft.com/office/drawing/2014/main" id="{48A42035-34FC-4044-927B-4A450C5044AA}"/>
                </a:ext>
              </a:extLst>
            </p:cNvPr>
            <p:cNvSpPr/>
            <p:nvPr/>
          </p:nvSpPr>
          <p:spPr>
            <a:xfrm>
              <a:off x="9620250" y="3735223"/>
              <a:ext cx="16510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知识获取模块</a:t>
              </a:r>
            </a:p>
          </p:txBody>
        </p:sp>
        <p:cxnSp>
          <p:nvCxnSpPr>
            <p:cNvPr id="19" name="连接符: 肘形 18">
              <a:extLst>
                <a:ext uri="{FF2B5EF4-FFF2-40B4-BE49-F238E27FC236}">
                  <a16:creationId xmlns:a16="http://schemas.microsoft.com/office/drawing/2014/main" id="{58B63C6B-B154-43BD-9FE7-8E65B08AC87C}"/>
                </a:ext>
              </a:extLst>
            </p:cNvPr>
            <p:cNvCxnSpPr>
              <a:stCxn id="3" idx="2"/>
              <a:endCxn id="13" idx="0"/>
            </p:cNvCxnSpPr>
            <p:nvPr/>
          </p:nvCxnSpPr>
          <p:spPr>
            <a:xfrm rot="5400000">
              <a:off x="3592125" y="1431373"/>
              <a:ext cx="407176" cy="4200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B564E42C-1C56-45A7-B49E-57EA3CAD8433}"/>
                </a:ext>
              </a:extLst>
            </p:cNvPr>
            <p:cNvCxnSpPr>
              <a:stCxn id="3" idx="2"/>
              <a:endCxn id="21" idx="0"/>
            </p:cNvCxnSpPr>
            <p:nvPr/>
          </p:nvCxnSpPr>
          <p:spPr>
            <a:xfrm rot="5400000">
              <a:off x="4668450" y="2507698"/>
              <a:ext cx="407176" cy="2047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244772D4-470F-4380-9962-34A8EF3C399D}"/>
                </a:ext>
              </a:extLst>
            </p:cNvPr>
            <p:cNvCxnSpPr>
              <a:stCxn id="3" idx="2"/>
              <a:endCxn id="25" idx="0"/>
            </p:cNvCxnSpPr>
            <p:nvPr/>
          </p:nvCxnSpPr>
          <p:spPr>
            <a:xfrm rot="16200000" flipH="1">
              <a:off x="6821099" y="2402922"/>
              <a:ext cx="407176" cy="2257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3DFE16C6-BA1B-45F9-B881-54F4B3B6ACFE}"/>
                </a:ext>
              </a:extLst>
            </p:cNvPr>
            <p:cNvCxnSpPr>
              <a:stCxn id="3" idx="2"/>
              <a:endCxn id="26" idx="0"/>
            </p:cNvCxnSpPr>
            <p:nvPr/>
          </p:nvCxnSpPr>
          <p:spPr>
            <a:xfrm rot="16200000" flipH="1">
              <a:off x="7967274" y="1256747"/>
              <a:ext cx="407176" cy="4549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6A111BD-77FB-400A-866A-F729B12A5DFE}"/>
                </a:ext>
              </a:extLst>
            </p:cNvPr>
            <p:cNvCxnSpPr>
              <a:stCxn id="3" idx="2"/>
              <a:endCxn id="23" idx="0"/>
            </p:cNvCxnSpPr>
            <p:nvPr/>
          </p:nvCxnSpPr>
          <p:spPr>
            <a:xfrm flipH="1">
              <a:off x="5892800" y="3328047"/>
              <a:ext cx="3175" cy="407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矩形 36">
            <a:extLst>
              <a:ext uri="{FF2B5EF4-FFF2-40B4-BE49-F238E27FC236}">
                <a16:creationId xmlns:a16="http://schemas.microsoft.com/office/drawing/2014/main" id="{F8346D1A-8A96-43A2-8CC0-1D5DC7D8FF84}"/>
              </a:ext>
            </a:extLst>
          </p:cNvPr>
          <p:cNvSpPr/>
          <p:nvPr/>
        </p:nvSpPr>
        <p:spPr>
          <a:xfrm>
            <a:off x="628650" y="4229100"/>
            <a:ext cx="1892300" cy="240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专家系统的核心，存储了该系统所需要的所有专业知识。知识库中的知识通常</a:t>
            </a:r>
            <a:r>
              <a:rPr lang="zh-CN" altLang="en-US" sz="1400" b="1" dirty="0"/>
              <a:t>以规则的形式存在</a:t>
            </a:r>
            <a:r>
              <a:rPr lang="zh-CN" altLang="en-US" sz="1400" dirty="0"/>
              <a:t>。除此之外，知识库还可能包括</a:t>
            </a:r>
            <a:r>
              <a:rPr lang="zh-CN" altLang="en-US" sz="1400" b="1" dirty="0"/>
              <a:t>事实库</a:t>
            </a:r>
            <a:r>
              <a:rPr lang="zh-CN" altLang="en-US" sz="1400" dirty="0"/>
              <a:t>，存储关于当前问题的具体事实。</a:t>
            </a:r>
          </a:p>
        </p:txBody>
      </p:sp>
      <p:sp>
        <p:nvSpPr>
          <p:cNvPr id="38" name="矩形 37">
            <a:extLst>
              <a:ext uri="{FF2B5EF4-FFF2-40B4-BE49-F238E27FC236}">
                <a16:creationId xmlns:a16="http://schemas.microsoft.com/office/drawing/2014/main" id="{C36B99D6-0234-47BE-B4D7-16F56EA54FE8}"/>
              </a:ext>
            </a:extLst>
          </p:cNvPr>
          <p:cNvSpPr/>
          <p:nvPr/>
        </p:nvSpPr>
        <p:spPr>
          <a:xfrm>
            <a:off x="2849563" y="4229100"/>
            <a:ext cx="1892300" cy="240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推理机负责从知识库中提取信息，并根据已知事实进行推理。它采用推理规则来生成新事实或结论。推理机可以采用</a:t>
            </a:r>
            <a:r>
              <a:rPr lang="zh-CN" altLang="en-US" sz="1400" b="1" dirty="0"/>
              <a:t>“前向推理”</a:t>
            </a:r>
            <a:r>
              <a:rPr lang="zh-CN" altLang="en-US" sz="1400" dirty="0"/>
              <a:t> 和</a:t>
            </a:r>
            <a:r>
              <a:rPr lang="zh-CN" altLang="en-US" sz="1400" b="1" dirty="0"/>
              <a:t>“逆向推理”</a:t>
            </a:r>
            <a:r>
              <a:rPr lang="zh-CN" altLang="en-US" sz="1400" dirty="0"/>
              <a:t> 两种主要的推理方法。</a:t>
            </a:r>
          </a:p>
        </p:txBody>
      </p:sp>
      <p:sp>
        <p:nvSpPr>
          <p:cNvPr id="39" name="矩形 38">
            <a:extLst>
              <a:ext uri="{FF2B5EF4-FFF2-40B4-BE49-F238E27FC236}">
                <a16:creationId xmlns:a16="http://schemas.microsoft.com/office/drawing/2014/main" id="{938ECBFA-3F02-4E3F-897C-39749020D121}"/>
              </a:ext>
            </a:extLst>
          </p:cNvPr>
          <p:cNvSpPr/>
          <p:nvPr/>
        </p:nvSpPr>
        <p:spPr>
          <a:xfrm>
            <a:off x="4946650" y="4229100"/>
            <a:ext cx="1892300" cy="240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这是专家系统与用户之间的交互桥梁，负责接收用户输入的信息，并将系统的推理结果反馈给用户。</a:t>
            </a:r>
          </a:p>
        </p:txBody>
      </p:sp>
      <p:sp>
        <p:nvSpPr>
          <p:cNvPr id="40" name="矩形 39">
            <a:extLst>
              <a:ext uri="{FF2B5EF4-FFF2-40B4-BE49-F238E27FC236}">
                <a16:creationId xmlns:a16="http://schemas.microsoft.com/office/drawing/2014/main" id="{AEA4BD6F-5126-4A5D-A7F6-374104D00435}"/>
              </a:ext>
            </a:extLst>
          </p:cNvPr>
          <p:cNvSpPr/>
          <p:nvPr/>
        </p:nvSpPr>
        <p:spPr>
          <a:xfrm>
            <a:off x="7207250" y="4229100"/>
            <a:ext cx="1892300" cy="240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其主要功能是向用户解释推理过程和得出的结论。</a:t>
            </a:r>
          </a:p>
        </p:txBody>
      </p:sp>
      <p:sp>
        <p:nvSpPr>
          <p:cNvPr id="41" name="矩形 40">
            <a:extLst>
              <a:ext uri="{FF2B5EF4-FFF2-40B4-BE49-F238E27FC236}">
                <a16:creationId xmlns:a16="http://schemas.microsoft.com/office/drawing/2014/main" id="{C1C2A79E-C484-4A72-9F52-53E7135E5CC8}"/>
              </a:ext>
            </a:extLst>
          </p:cNvPr>
          <p:cNvSpPr/>
          <p:nvPr/>
        </p:nvSpPr>
        <p:spPr>
          <a:xfrm>
            <a:off x="9499600" y="4229100"/>
            <a:ext cx="1892300" cy="24066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该模块负责从专家或其他资源获取知识，并将其转换为计算机能够理解和处理的形式。知识获取是专家系统设计中的一个关键环节，通常需要通过专家访谈、文献资料、案例研究等方式进行。</a:t>
            </a:r>
          </a:p>
        </p:txBody>
      </p:sp>
    </p:spTree>
    <p:custDataLst>
      <p:tags r:id="rId1"/>
    </p:custDataLst>
    <p:extLst>
      <p:ext uri="{BB962C8B-B14F-4D97-AF65-F5344CB8AC3E}">
        <p14:creationId xmlns:p14="http://schemas.microsoft.com/office/powerpoint/2010/main" val="11590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775569"/>
            <a:ext cx="11417300" cy="580415"/>
          </a:xfrm>
          <a:prstGeom prst="rect">
            <a:avLst/>
          </a:prstGeom>
          <a:noFill/>
        </p:spPr>
        <p:txBody>
          <a:bodyPr wrap="square" rtlCol="0">
            <a:spAutoFit/>
          </a:bodyPr>
          <a:lstStyle/>
          <a:p>
            <a:pPr algn="just">
              <a:lnSpc>
                <a:spcPct val="150000"/>
              </a:lnSpc>
            </a:pPr>
            <a:r>
              <a:rPr lang="zh-CN" altLang="en-US" sz="2400" b="1" dirty="0"/>
              <a:t>专家系统（</a:t>
            </a:r>
            <a:r>
              <a:rPr lang="en-US" altLang="zh-CN" sz="2400" b="1" dirty="0"/>
              <a:t>expert systems</a:t>
            </a:r>
            <a:r>
              <a:rPr lang="zh-CN" altLang="en-US" sz="2400" b="1" dirty="0"/>
              <a:t>，</a:t>
            </a:r>
            <a:r>
              <a:rPr lang="en-US" altLang="zh-CN" sz="2400" b="1" dirty="0"/>
              <a:t>ES</a:t>
            </a:r>
            <a:r>
              <a:rPr lang="zh-CN" altLang="en-US" sz="2400" b="1" dirty="0"/>
              <a:t>）</a:t>
            </a:r>
            <a:endParaRPr lang="en-US" altLang="zh-CN" sz="2400" b="1" dirty="0"/>
          </a:p>
        </p:txBody>
      </p:sp>
      <p:pic>
        <p:nvPicPr>
          <p:cNvPr id="4" name="图片 3">
            <a:extLst>
              <a:ext uri="{FF2B5EF4-FFF2-40B4-BE49-F238E27FC236}">
                <a16:creationId xmlns:a16="http://schemas.microsoft.com/office/drawing/2014/main" id="{747C2585-82CE-4D54-BE88-2C4DC69ED6DD}"/>
              </a:ext>
            </a:extLst>
          </p:cNvPr>
          <p:cNvPicPr>
            <a:picLocks noChangeAspect="1"/>
          </p:cNvPicPr>
          <p:nvPr/>
        </p:nvPicPr>
        <p:blipFill>
          <a:blip r:embed="rId4"/>
          <a:stretch>
            <a:fillRect/>
          </a:stretch>
        </p:blipFill>
        <p:spPr>
          <a:xfrm>
            <a:off x="7814925" y="2131472"/>
            <a:ext cx="4093249" cy="4058909"/>
          </a:xfrm>
          <a:prstGeom prst="rect">
            <a:avLst/>
          </a:prstGeom>
        </p:spPr>
      </p:pic>
      <p:sp>
        <p:nvSpPr>
          <p:cNvPr id="5" name="文本框 4">
            <a:extLst>
              <a:ext uri="{FF2B5EF4-FFF2-40B4-BE49-F238E27FC236}">
                <a16:creationId xmlns:a16="http://schemas.microsoft.com/office/drawing/2014/main" id="{1558D9BC-480E-4B79-858D-E3980534FA09}"/>
              </a:ext>
            </a:extLst>
          </p:cNvPr>
          <p:cNvSpPr txBox="1"/>
          <p:nvPr/>
        </p:nvSpPr>
        <p:spPr>
          <a:xfrm>
            <a:off x="533400" y="1355984"/>
            <a:ext cx="9328150" cy="1289456"/>
          </a:xfrm>
          <a:prstGeom prst="rect">
            <a:avLst/>
          </a:prstGeom>
          <a:noFill/>
        </p:spPr>
        <p:txBody>
          <a:bodyPr wrap="square" rtlCol="0">
            <a:spAutoFit/>
          </a:bodyPr>
          <a:lstStyle/>
          <a:p>
            <a:pPr algn="just">
              <a:lnSpc>
                <a:spcPct val="150000"/>
              </a:lnSpc>
            </a:pPr>
            <a:r>
              <a:rPr lang="zh-CN" altLang="en-US" b="1" dirty="0"/>
              <a:t>知识库</a:t>
            </a:r>
            <a:r>
              <a:rPr lang="zh-CN" altLang="en-US" dirty="0"/>
              <a:t>用于存储求解问题所需要的领域知识和事实等，知识一般以如下形式的规则表示：   </a:t>
            </a:r>
            <a:endParaRPr lang="en-US" altLang="zh-CN" dirty="0"/>
          </a:p>
          <a:p>
            <a:pPr algn="just">
              <a:lnSpc>
                <a:spcPct val="150000"/>
              </a:lnSpc>
            </a:pPr>
            <a:r>
              <a:rPr lang="zh-CN" altLang="en-US" dirty="0">
                <a:solidFill>
                  <a:srgbClr val="C00000"/>
                </a:solidFill>
              </a:rPr>
              <a:t> </a:t>
            </a:r>
            <a:r>
              <a:rPr lang="en-US" altLang="zh-CN" dirty="0">
                <a:solidFill>
                  <a:srgbClr val="C00000"/>
                </a:solidFill>
              </a:rPr>
              <a:t>IF  &lt;</a:t>
            </a:r>
            <a:r>
              <a:rPr lang="zh-CN" altLang="en-US" dirty="0">
                <a:solidFill>
                  <a:srgbClr val="C00000"/>
                </a:solidFill>
              </a:rPr>
              <a:t>前提</a:t>
            </a:r>
            <a:r>
              <a:rPr lang="en-US" altLang="zh-CN" dirty="0">
                <a:solidFill>
                  <a:srgbClr val="C00000"/>
                </a:solidFill>
              </a:rPr>
              <a:t>&gt;  THEN  &lt;</a:t>
            </a:r>
            <a:r>
              <a:rPr lang="zh-CN" altLang="en-US" dirty="0">
                <a:solidFill>
                  <a:srgbClr val="C00000"/>
                </a:solidFill>
              </a:rPr>
              <a:t>结论</a:t>
            </a:r>
            <a:r>
              <a:rPr lang="en-US" altLang="zh-CN" dirty="0">
                <a:solidFill>
                  <a:srgbClr val="C00000"/>
                </a:solidFill>
              </a:rPr>
              <a:t>&gt;</a:t>
            </a:r>
          </a:p>
          <a:p>
            <a:pPr algn="just">
              <a:lnSpc>
                <a:spcPct val="150000"/>
              </a:lnSpc>
            </a:pPr>
            <a:r>
              <a:rPr lang="zh-CN" altLang="en-US" dirty="0"/>
              <a:t>表示当</a:t>
            </a:r>
            <a:r>
              <a:rPr lang="en-US" altLang="zh-CN" dirty="0"/>
              <a:t>&lt;</a:t>
            </a:r>
            <a:r>
              <a:rPr lang="zh-CN" altLang="en-US" dirty="0"/>
              <a:t>前提</a:t>
            </a:r>
            <a:r>
              <a:rPr lang="en-US" altLang="zh-CN" dirty="0"/>
              <a:t>&gt;</a:t>
            </a:r>
            <a:r>
              <a:rPr lang="zh-CN" altLang="en-US" dirty="0"/>
              <a:t>被满足时，可以得到</a:t>
            </a:r>
            <a:r>
              <a:rPr lang="en-US" altLang="zh-CN" dirty="0"/>
              <a:t>&lt;</a:t>
            </a:r>
            <a:r>
              <a:rPr lang="zh-CN" altLang="en-US" dirty="0"/>
              <a:t>结论</a:t>
            </a:r>
            <a:r>
              <a:rPr lang="en-US" altLang="zh-CN" dirty="0"/>
              <a:t>&gt;</a:t>
            </a:r>
            <a:r>
              <a:rPr lang="zh-CN" altLang="en-US" dirty="0"/>
              <a:t>。例如：</a:t>
            </a:r>
            <a:r>
              <a:rPr lang="en-US" altLang="zh-CN" dirty="0"/>
              <a:t>IF </a:t>
            </a:r>
            <a:r>
              <a:rPr lang="zh-CN" altLang="en-US" dirty="0"/>
              <a:t>阴天 </a:t>
            </a:r>
            <a:r>
              <a:rPr lang="en-US" altLang="zh-CN" dirty="0"/>
              <a:t>and </a:t>
            </a:r>
            <a:r>
              <a:rPr lang="zh-CN" altLang="en-US" dirty="0"/>
              <a:t>湿度大 </a:t>
            </a:r>
            <a:r>
              <a:rPr lang="en-US" altLang="zh-CN" dirty="0"/>
              <a:t>THEN </a:t>
            </a:r>
            <a:r>
              <a:rPr lang="zh-CN" altLang="en-US" dirty="0"/>
              <a:t>下雨</a:t>
            </a:r>
            <a:endParaRPr lang="en-US" altLang="zh-CN" dirty="0"/>
          </a:p>
        </p:txBody>
      </p:sp>
      <p:sp>
        <p:nvSpPr>
          <p:cNvPr id="9" name="文本框 8">
            <a:extLst>
              <a:ext uri="{FF2B5EF4-FFF2-40B4-BE49-F238E27FC236}">
                <a16:creationId xmlns:a16="http://schemas.microsoft.com/office/drawing/2014/main" id="{F396085D-689C-45CD-AF25-6D2007B653D2}"/>
              </a:ext>
            </a:extLst>
          </p:cNvPr>
          <p:cNvSpPr txBox="1"/>
          <p:nvPr/>
        </p:nvSpPr>
        <p:spPr>
          <a:xfrm>
            <a:off x="533399" y="2871470"/>
            <a:ext cx="7162801" cy="1704954"/>
          </a:xfrm>
          <a:prstGeom prst="rect">
            <a:avLst/>
          </a:prstGeom>
          <a:noFill/>
        </p:spPr>
        <p:txBody>
          <a:bodyPr wrap="square" rtlCol="0">
            <a:spAutoFit/>
          </a:bodyPr>
          <a:lstStyle/>
          <a:p>
            <a:pPr algn="just">
              <a:lnSpc>
                <a:spcPct val="150000"/>
              </a:lnSpc>
            </a:pPr>
            <a:r>
              <a:rPr lang="zh-CN" altLang="en-US" b="1" dirty="0"/>
              <a:t>推理机</a:t>
            </a:r>
            <a:r>
              <a:rPr lang="zh-CN" altLang="en-US" dirty="0"/>
              <a:t>利用知识进行推理，相当于大脑。例如：假设知识以规则的形式表示，推理机会根据某种策略，对知识库中的规则进行检测，</a:t>
            </a:r>
            <a:r>
              <a:rPr lang="zh-CN" altLang="en-US" b="1" dirty="0"/>
              <a:t>选择一个</a:t>
            </a:r>
            <a:r>
              <a:rPr lang="en-US" altLang="zh-CN" b="1" dirty="0"/>
              <a:t>&lt;</a:t>
            </a:r>
            <a:r>
              <a:rPr lang="zh-CN" altLang="en-US" b="1" dirty="0"/>
              <a:t>前提</a:t>
            </a:r>
            <a:r>
              <a:rPr lang="en-US" altLang="zh-CN" b="1" dirty="0"/>
              <a:t>&gt;</a:t>
            </a:r>
            <a:r>
              <a:rPr lang="zh-CN" altLang="en-US" b="1" dirty="0"/>
              <a:t>可以满足的规则，得到该规则的</a:t>
            </a:r>
            <a:r>
              <a:rPr lang="en-US" altLang="zh-CN" b="1" dirty="0"/>
              <a:t>&lt;</a:t>
            </a:r>
            <a:r>
              <a:rPr lang="zh-CN" altLang="en-US" b="1" dirty="0"/>
              <a:t>结论</a:t>
            </a:r>
            <a:r>
              <a:rPr lang="en-US" altLang="zh-CN" b="1" dirty="0"/>
              <a:t>&gt;</a:t>
            </a:r>
            <a:r>
              <a:rPr lang="zh-CN" altLang="en-US" dirty="0"/>
              <a:t>，并根据</a:t>
            </a:r>
            <a:r>
              <a:rPr lang="en-US" altLang="zh-CN" dirty="0"/>
              <a:t>&lt;</a:t>
            </a:r>
            <a:r>
              <a:rPr lang="zh-CN" altLang="en-US" dirty="0"/>
              <a:t>结论</a:t>
            </a:r>
            <a:r>
              <a:rPr lang="en-US" altLang="zh-CN" dirty="0"/>
              <a:t>&gt;</a:t>
            </a:r>
            <a:r>
              <a:rPr lang="zh-CN" altLang="en-US" dirty="0"/>
              <a:t>的不同类型执行不同的操作。</a:t>
            </a:r>
            <a:endParaRPr lang="en-US" altLang="zh-CN" dirty="0"/>
          </a:p>
        </p:txBody>
      </p:sp>
      <p:sp>
        <p:nvSpPr>
          <p:cNvPr id="10" name="文本框 9">
            <a:extLst>
              <a:ext uri="{FF2B5EF4-FFF2-40B4-BE49-F238E27FC236}">
                <a16:creationId xmlns:a16="http://schemas.microsoft.com/office/drawing/2014/main" id="{857C964F-05BA-49BD-B068-772E7D8AC6BC}"/>
              </a:ext>
            </a:extLst>
          </p:cNvPr>
          <p:cNvSpPr txBox="1"/>
          <p:nvPr/>
        </p:nvSpPr>
        <p:spPr>
          <a:xfrm>
            <a:off x="561221" y="4751070"/>
            <a:ext cx="7162801" cy="1289456"/>
          </a:xfrm>
          <a:prstGeom prst="rect">
            <a:avLst/>
          </a:prstGeom>
          <a:noFill/>
        </p:spPr>
        <p:txBody>
          <a:bodyPr wrap="square" rtlCol="0">
            <a:spAutoFit/>
          </a:bodyPr>
          <a:lstStyle/>
          <a:p>
            <a:pPr algn="just">
              <a:lnSpc>
                <a:spcPct val="150000"/>
              </a:lnSpc>
            </a:pPr>
            <a:r>
              <a:rPr lang="zh-CN" altLang="en-US" b="1" dirty="0"/>
              <a:t>动态数据库</a:t>
            </a:r>
            <a:r>
              <a:rPr lang="zh-CN" altLang="en-US" dirty="0"/>
              <a:t>是一个工作存储区，用于</a:t>
            </a:r>
            <a:r>
              <a:rPr lang="zh-CN" altLang="en-US" b="1" dirty="0"/>
              <a:t>存放初始已知条件、已知事实和推理过程中得到的中间结果，以及最终结果</a:t>
            </a:r>
            <a:r>
              <a:rPr lang="zh-CN" altLang="en-US" dirty="0"/>
              <a:t>等。知识库中的知识在推理过程中所用到的数据以及得到的结果，均存放在动态数据库中。</a:t>
            </a:r>
            <a:endParaRPr lang="en-US" altLang="zh-CN" dirty="0"/>
          </a:p>
        </p:txBody>
      </p:sp>
    </p:spTree>
    <p:custDataLst>
      <p:tags r:id="rId1"/>
    </p:custDataLst>
    <p:extLst>
      <p:ext uri="{BB962C8B-B14F-4D97-AF65-F5344CB8AC3E}">
        <p14:creationId xmlns:p14="http://schemas.microsoft.com/office/powerpoint/2010/main" val="21983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775569"/>
            <a:ext cx="11417300" cy="580415"/>
          </a:xfrm>
          <a:prstGeom prst="rect">
            <a:avLst/>
          </a:prstGeom>
          <a:noFill/>
        </p:spPr>
        <p:txBody>
          <a:bodyPr wrap="square" rtlCol="0">
            <a:spAutoFit/>
          </a:bodyPr>
          <a:lstStyle/>
          <a:p>
            <a:pPr algn="just">
              <a:lnSpc>
                <a:spcPct val="150000"/>
              </a:lnSpc>
            </a:pPr>
            <a:r>
              <a:rPr lang="zh-CN" altLang="en-US" sz="2400" b="1" dirty="0"/>
              <a:t>专家系统（</a:t>
            </a:r>
            <a:r>
              <a:rPr lang="en-US" altLang="zh-CN" sz="2400" b="1" dirty="0"/>
              <a:t>expert systems</a:t>
            </a:r>
            <a:r>
              <a:rPr lang="zh-CN" altLang="en-US" sz="2400" b="1" dirty="0"/>
              <a:t>，</a:t>
            </a:r>
            <a:r>
              <a:rPr lang="en-US" altLang="zh-CN" sz="2400" b="1" dirty="0"/>
              <a:t>ES</a:t>
            </a:r>
            <a:r>
              <a:rPr lang="zh-CN" altLang="en-US" sz="2400" b="1" dirty="0"/>
              <a:t>）</a:t>
            </a:r>
            <a:endParaRPr lang="en-US" altLang="zh-CN" sz="2400" b="1" dirty="0"/>
          </a:p>
        </p:txBody>
      </p:sp>
      <p:pic>
        <p:nvPicPr>
          <p:cNvPr id="4" name="图片 3">
            <a:extLst>
              <a:ext uri="{FF2B5EF4-FFF2-40B4-BE49-F238E27FC236}">
                <a16:creationId xmlns:a16="http://schemas.microsoft.com/office/drawing/2014/main" id="{747C2585-82CE-4D54-BE88-2C4DC69ED6DD}"/>
              </a:ext>
            </a:extLst>
          </p:cNvPr>
          <p:cNvPicPr>
            <a:picLocks noChangeAspect="1"/>
          </p:cNvPicPr>
          <p:nvPr/>
        </p:nvPicPr>
        <p:blipFill>
          <a:blip r:embed="rId4"/>
          <a:stretch>
            <a:fillRect/>
          </a:stretch>
        </p:blipFill>
        <p:spPr>
          <a:xfrm>
            <a:off x="7814925" y="2131472"/>
            <a:ext cx="4093249" cy="4058909"/>
          </a:xfrm>
          <a:prstGeom prst="rect">
            <a:avLst/>
          </a:prstGeom>
        </p:spPr>
      </p:pic>
      <p:sp>
        <p:nvSpPr>
          <p:cNvPr id="5" name="文本框 4">
            <a:extLst>
              <a:ext uri="{FF2B5EF4-FFF2-40B4-BE49-F238E27FC236}">
                <a16:creationId xmlns:a16="http://schemas.microsoft.com/office/drawing/2014/main" id="{1558D9BC-480E-4B79-858D-E3980534FA09}"/>
              </a:ext>
            </a:extLst>
          </p:cNvPr>
          <p:cNvSpPr txBox="1"/>
          <p:nvPr/>
        </p:nvSpPr>
        <p:spPr>
          <a:xfrm>
            <a:off x="533400" y="1355984"/>
            <a:ext cx="9328150" cy="873957"/>
          </a:xfrm>
          <a:prstGeom prst="rect">
            <a:avLst/>
          </a:prstGeom>
          <a:noFill/>
        </p:spPr>
        <p:txBody>
          <a:bodyPr wrap="square" rtlCol="0">
            <a:spAutoFit/>
          </a:bodyPr>
          <a:lstStyle/>
          <a:p>
            <a:pPr algn="just">
              <a:lnSpc>
                <a:spcPct val="150000"/>
              </a:lnSpc>
            </a:pPr>
            <a:r>
              <a:rPr lang="zh-CN" altLang="en-US" b="1" dirty="0"/>
              <a:t>人机交互界面</a:t>
            </a:r>
            <a:r>
              <a:rPr lang="zh-CN" altLang="en-US" dirty="0"/>
              <a:t>是系统与用户的交互接口，系统在运行过程中需要用户输入的数据，用户通过该交互接口输入到系统中，系统需要显示给用户的信息通过该交互接口显示给用户。</a:t>
            </a:r>
            <a:endParaRPr lang="en-US" altLang="zh-CN" dirty="0"/>
          </a:p>
        </p:txBody>
      </p:sp>
      <p:sp>
        <p:nvSpPr>
          <p:cNvPr id="9" name="文本框 8">
            <a:extLst>
              <a:ext uri="{FF2B5EF4-FFF2-40B4-BE49-F238E27FC236}">
                <a16:creationId xmlns:a16="http://schemas.microsoft.com/office/drawing/2014/main" id="{F396085D-689C-45CD-AF25-6D2007B653D2}"/>
              </a:ext>
            </a:extLst>
          </p:cNvPr>
          <p:cNvSpPr txBox="1"/>
          <p:nvPr/>
        </p:nvSpPr>
        <p:spPr>
          <a:xfrm>
            <a:off x="533400" y="2325370"/>
            <a:ext cx="7162801" cy="2120452"/>
          </a:xfrm>
          <a:prstGeom prst="rect">
            <a:avLst/>
          </a:prstGeom>
          <a:noFill/>
        </p:spPr>
        <p:txBody>
          <a:bodyPr wrap="square" rtlCol="0">
            <a:spAutoFit/>
          </a:bodyPr>
          <a:lstStyle/>
          <a:p>
            <a:pPr algn="just">
              <a:lnSpc>
                <a:spcPct val="150000"/>
              </a:lnSpc>
            </a:pPr>
            <a:r>
              <a:rPr lang="zh-CN" altLang="en-US" b="1" dirty="0"/>
              <a:t>解释器</a:t>
            </a:r>
            <a:r>
              <a:rPr lang="zh-CN" altLang="en-US" dirty="0"/>
              <a:t>是专家系统特有的负责解释的模块。解释一般分为</a:t>
            </a:r>
            <a:r>
              <a:rPr lang="en-US" altLang="zh-CN" b="1" dirty="0"/>
              <a:t>Why</a:t>
            </a:r>
            <a:r>
              <a:rPr lang="zh-CN" altLang="en-US" b="1" dirty="0"/>
              <a:t>解释</a:t>
            </a:r>
            <a:r>
              <a:rPr lang="zh-CN" altLang="en-US" dirty="0"/>
              <a:t>和</a:t>
            </a:r>
            <a:r>
              <a:rPr lang="en-US" altLang="zh-CN" b="1" dirty="0"/>
              <a:t>How</a:t>
            </a:r>
            <a:r>
              <a:rPr lang="zh-CN" altLang="en-US" b="1" dirty="0"/>
              <a:t>解释</a:t>
            </a:r>
            <a:r>
              <a:rPr lang="zh-CN" altLang="en-US" dirty="0"/>
              <a:t>两种，</a:t>
            </a:r>
            <a:r>
              <a:rPr lang="en-US" altLang="zh-CN" dirty="0"/>
              <a:t>Why</a:t>
            </a:r>
            <a:r>
              <a:rPr lang="zh-CN" altLang="en-US" dirty="0"/>
              <a:t>解释回答“为什么”，</a:t>
            </a:r>
            <a:r>
              <a:rPr lang="en-US" altLang="zh-CN" dirty="0"/>
              <a:t>How</a:t>
            </a:r>
            <a:r>
              <a:rPr lang="zh-CN" altLang="en-US" dirty="0"/>
              <a:t>解释回答“如何得到的”。例如，医疗专家系统给出让病人验血的建议，如果病人想知道为什么让自己去验血，用户只要通过交互接口输入</a:t>
            </a:r>
            <a:r>
              <a:rPr lang="en-US" altLang="zh-CN" dirty="0"/>
              <a:t>Why</a:t>
            </a:r>
            <a:r>
              <a:rPr lang="zh-CN" altLang="en-US" dirty="0"/>
              <a:t>，则系统会根据推理过程，给出为什么会让病人去验血。</a:t>
            </a:r>
            <a:endParaRPr lang="en-US" altLang="zh-CN" dirty="0"/>
          </a:p>
        </p:txBody>
      </p:sp>
      <p:sp>
        <p:nvSpPr>
          <p:cNvPr id="11" name="文本框 10">
            <a:extLst>
              <a:ext uri="{FF2B5EF4-FFF2-40B4-BE49-F238E27FC236}">
                <a16:creationId xmlns:a16="http://schemas.microsoft.com/office/drawing/2014/main" id="{A1AEA97C-C92F-48BF-874A-7CBA4DBB41DB}"/>
              </a:ext>
            </a:extLst>
          </p:cNvPr>
          <p:cNvSpPr txBox="1"/>
          <p:nvPr/>
        </p:nvSpPr>
        <p:spPr>
          <a:xfrm>
            <a:off x="533399" y="4541251"/>
            <a:ext cx="7162801" cy="1289456"/>
          </a:xfrm>
          <a:prstGeom prst="rect">
            <a:avLst/>
          </a:prstGeom>
          <a:noFill/>
        </p:spPr>
        <p:txBody>
          <a:bodyPr wrap="square" rtlCol="0">
            <a:spAutoFit/>
          </a:bodyPr>
          <a:lstStyle/>
          <a:p>
            <a:pPr algn="just">
              <a:lnSpc>
                <a:spcPct val="150000"/>
              </a:lnSpc>
            </a:pPr>
            <a:r>
              <a:rPr lang="zh-CN" altLang="en-US" b="1" dirty="0"/>
              <a:t>知识获取模块</a:t>
            </a:r>
            <a:r>
              <a:rPr lang="zh-CN" altLang="en-US" dirty="0"/>
              <a:t>是专家系统与知识工程师的交互接口，知识工程师通过知识获取模块将整理的领域知识加入到知识库中，也通过知识获取模块对知识进行管理和维护。专家系统主要是依靠人工整理获取知识。</a:t>
            </a:r>
            <a:endParaRPr lang="en-US" altLang="zh-CN" dirty="0"/>
          </a:p>
        </p:txBody>
      </p:sp>
    </p:spTree>
    <p:custDataLst>
      <p:tags r:id="rId1"/>
    </p:custDataLst>
    <p:extLst>
      <p:ext uri="{BB962C8B-B14F-4D97-AF65-F5344CB8AC3E}">
        <p14:creationId xmlns:p14="http://schemas.microsoft.com/office/powerpoint/2010/main" val="54099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794656"/>
            <a:ext cx="11417300" cy="1427955"/>
          </a:xfrm>
          <a:prstGeom prst="rect">
            <a:avLst/>
          </a:prstGeom>
          <a:noFill/>
        </p:spPr>
        <p:txBody>
          <a:bodyPr wrap="square" rtlCol="0">
            <a:spAutoFit/>
          </a:bodyPr>
          <a:lstStyle/>
          <a:p>
            <a:pPr algn="just">
              <a:lnSpc>
                <a:spcPct val="150000"/>
              </a:lnSpc>
            </a:pPr>
            <a:r>
              <a:rPr lang="zh-CN" altLang="en-US" sz="2400" b="1" dirty="0"/>
              <a:t>机器人技术</a:t>
            </a:r>
            <a:endParaRPr lang="en-US" altLang="zh-CN" sz="2400" b="1" dirty="0"/>
          </a:p>
          <a:p>
            <a:pPr marL="342900" indent="-342900" algn="just">
              <a:lnSpc>
                <a:spcPct val="150000"/>
              </a:lnSpc>
              <a:buFont typeface="Wingdings" panose="05000000000000000000" pitchFamily="2" charset="2"/>
              <a:buChar char="Ø"/>
            </a:pPr>
            <a:r>
              <a:rPr lang="zh-CN" altLang="en-US" b="1" dirty="0"/>
              <a:t>定义：</a:t>
            </a:r>
            <a:r>
              <a:rPr lang="zh-CN" altLang="en-US" dirty="0"/>
              <a:t>机器人技术是指利用各种技术手段，使机器人具备感知、决策、执行等能力，并能够完成特定任务的技术体系。</a:t>
            </a:r>
            <a:endParaRPr lang="en-US" altLang="zh-CN" dirty="0"/>
          </a:p>
        </p:txBody>
      </p:sp>
      <p:grpSp>
        <p:nvGrpSpPr>
          <p:cNvPr id="43" name="组合 42">
            <a:extLst>
              <a:ext uri="{FF2B5EF4-FFF2-40B4-BE49-F238E27FC236}">
                <a16:creationId xmlns:a16="http://schemas.microsoft.com/office/drawing/2014/main" id="{89ABAA59-3180-490D-919F-17021A01B125}"/>
              </a:ext>
            </a:extLst>
          </p:cNvPr>
          <p:cNvGrpSpPr/>
          <p:nvPr/>
        </p:nvGrpSpPr>
        <p:grpSpPr>
          <a:xfrm>
            <a:off x="702868" y="1964937"/>
            <a:ext cx="10786263" cy="3387206"/>
            <a:chOff x="749300" y="2784087"/>
            <a:chExt cx="10786263" cy="3387206"/>
          </a:xfrm>
        </p:grpSpPr>
        <p:grpSp>
          <p:nvGrpSpPr>
            <p:cNvPr id="10" name="组合 9">
              <a:extLst>
                <a:ext uri="{FF2B5EF4-FFF2-40B4-BE49-F238E27FC236}">
                  <a16:creationId xmlns:a16="http://schemas.microsoft.com/office/drawing/2014/main" id="{9EC36CE9-C7EA-4864-B627-FFE37BF23E1B}"/>
                </a:ext>
              </a:extLst>
            </p:cNvPr>
            <p:cNvGrpSpPr/>
            <p:nvPr/>
          </p:nvGrpSpPr>
          <p:grpSpPr>
            <a:xfrm>
              <a:off x="1009650" y="2784087"/>
              <a:ext cx="10267950" cy="1289827"/>
              <a:chOff x="1009650" y="2832747"/>
              <a:chExt cx="10267950" cy="1289827"/>
            </a:xfrm>
          </p:grpSpPr>
          <p:sp>
            <p:nvSpPr>
              <p:cNvPr id="12" name="矩形: 圆角 11">
                <a:extLst>
                  <a:ext uri="{FF2B5EF4-FFF2-40B4-BE49-F238E27FC236}">
                    <a16:creationId xmlns:a16="http://schemas.microsoft.com/office/drawing/2014/main" id="{4F9D3687-ED71-4427-B713-2FC2C0C01A27}"/>
                  </a:ext>
                </a:extLst>
              </p:cNvPr>
              <p:cNvSpPr/>
              <p:nvPr/>
            </p:nvSpPr>
            <p:spPr>
              <a:xfrm>
                <a:off x="4921250" y="2832747"/>
                <a:ext cx="1949450" cy="4953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机器人系统</a:t>
                </a:r>
              </a:p>
            </p:txBody>
          </p:sp>
          <p:sp>
            <p:nvSpPr>
              <p:cNvPr id="13" name="矩形 12">
                <a:extLst>
                  <a:ext uri="{FF2B5EF4-FFF2-40B4-BE49-F238E27FC236}">
                    <a16:creationId xmlns:a16="http://schemas.microsoft.com/office/drawing/2014/main" id="{5E23004F-6815-4133-91B1-4FAE924C3C9E}"/>
                  </a:ext>
                </a:extLst>
              </p:cNvPr>
              <p:cNvSpPr/>
              <p:nvPr/>
            </p:nvSpPr>
            <p:spPr>
              <a:xfrm>
                <a:off x="100965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机械结构</a:t>
                </a:r>
              </a:p>
            </p:txBody>
          </p:sp>
          <p:sp>
            <p:nvSpPr>
              <p:cNvPr id="14" name="矩形 13">
                <a:extLst>
                  <a:ext uri="{FF2B5EF4-FFF2-40B4-BE49-F238E27FC236}">
                    <a16:creationId xmlns:a16="http://schemas.microsoft.com/office/drawing/2014/main" id="{E88424C6-811A-4284-98EB-8ABAF474DF2F}"/>
                  </a:ext>
                </a:extLst>
              </p:cNvPr>
              <p:cNvSpPr/>
              <p:nvPr/>
            </p:nvSpPr>
            <p:spPr>
              <a:xfrm>
                <a:off x="3975100" y="3735224"/>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控制系统</a:t>
                </a:r>
              </a:p>
            </p:txBody>
          </p:sp>
          <p:sp>
            <p:nvSpPr>
              <p:cNvPr id="15" name="矩形 14">
                <a:extLst>
                  <a:ext uri="{FF2B5EF4-FFF2-40B4-BE49-F238E27FC236}">
                    <a16:creationId xmlns:a16="http://schemas.microsoft.com/office/drawing/2014/main" id="{90BC1768-802C-43D6-92D7-C9F5DC9C7D8A}"/>
                  </a:ext>
                </a:extLst>
              </p:cNvPr>
              <p:cNvSpPr/>
              <p:nvPr/>
            </p:nvSpPr>
            <p:spPr>
              <a:xfrm>
                <a:off x="694055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感知系统</a:t>
                </a:r>
              </a:p>
            </p:txBody>
          </p:sp>
          <p:sp>
            <p:nvSpPr>
              <p:cNvPr id="16" name="矩形 15">
                <a:extLst>
                  <a:ext uri="{FF2B5EF4-FFF2-40B4-BE49-F238E27FC236}">
                    <a16:creationId xmlns:a16="http://schemas.microsoft.com/office/drawing/2014/main" id="{B9F1FFB1-E362-46DE-99B4-14D805053181}"/>
                  </a:ext>
                </a:extLst>
              </p:cNvPr>
              <p:cNvSpPr/>
              <p:nvPr/>
            </p:nvSpPr>
            <p:spPr>
              <a:xfrm>
                <a:off x="990600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执行机构</a:t>
                </a:r>
              </a:p>
            </p:txBody>
          </p:sp>
          <p:cxnSp>
            <p:nvCxnSpPr>
              <p:cNvPr id="19" name="连接符: 肘形 18">
                <a:extLst>
                  <a:ext uri="{FF2B5EF4-FFF2-40B4-BE49-F238E27FC236}">
                    <a16:creationId xmlns:a16="http://schemas.microsoft.com/office/drawing/2014/main" id="{77246ECE-35ED-4332-9971-EF292AE7594B}"/>
                  </a:ext>
                </a:extLst>
              </p:cNvPr>
              <p:cNvCxnSpPr>
                <a:stCxn id="12" idx="2"/>
                <a:endCxn id="13" idx="0"/>
              </p:cNvCxnSpPr>
              <p:nvPr/>
            </p:nvCxnSpPr>
            <p:spPr>
              <a:xfrm rot="5400000">
                <a:off x="3592125" y="1431373"/>
                <a:ext cx="407176" cy="4200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9AFA868-AABD-4149-921A-1BB66F5C1504}"/>
                  </a:ext>
                </a:extLst>
              </p:cNvPr>
              <p:cNvCxnSpPr>
                <a:stCxn id="12" idx="2"/>
                <a:endCxn id="14" idx="0"/>
              </p:cNvCxnSpPr>
              <p:nvPr/>
            </p:nvCxnSpPr>
            <p:spPr>
              <a:xfrm rot="5400000">
                <a:off x="5074850" y="2914098"/>
                <a:ext cx="407177" cy="1235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E6DBDFF5-93FC-4DD2-B692-9121B5A48A22}"/>
                  </a:ext>
                </a:extLst>
              </p:cNvPr>
              <p:cNvCxnSpPr>
                <a:stCxn id="12" idx="2"/>
                <a:endCxn id="16" idx="0"/>
              </p:cNvCxnSpPr>
              <p:nvPr/>
            </p:nvCxnSpPr>
            <p:spPr>
              <a:xfrm rot="16200000" flipH="1">
                <a:off x="8040299" y="1183722"/>
                <a:ext cx="407176" cy="46958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C43CEC55-D4AB-46D6-91A9-0F80F1636411}"/>
                </a:ext>
              </a:extLst>
            </p:cNvPr>
            <p:cNvSpPr/>
            <p:nvPr/>
          </p:nvSpPr>
          <p:spPr>
            <a:xfrm>
              <a:off x="749300"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机器人通常由多个机械部件组成，包括驱动系统、传动装置、传感器等，用于执行实际操作。机械结构决定了机器人的运动方式和灵活性。</a:t>
              </a:r>
            </a:p>
          </p:txBody>
        </p:sp>
        <p:sp>
          <p:nvSpPr>
            <p:cNvPr id="25" name="矩形 24">
              <a:extLst>
                <a:ext uri="{FF2B5EF4-FFF2-40B4-BE49-F238E27FC236}">
                  <a16:creationId xmlns:a16="http://schemas.microsoft.com/office/drawing/2014/main" id="{838C4569-6C1E-42C4-99A3-A65FA2BA5F40}"/>
                </a:ext>
              </a:extLst>
            </p:cNvPr>
            <p:cNvSpPr/>
            <p:nvPr/>
          </p:nvSpPr>
          <p:spPr>
            <a:xfrm>
              <a:off x="3713955"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这是机器人的“大脑”，负责处理传感器采集到的数据，并根据预设的任务或算法进行决策，控制机器人执行动作。</a:t>
              </a:r>
            </a:p>
          </p:txBody>
        </p:sp>
        <p:cxnSp>
          <p:nvCxnSpPr>
            <p:cNvPr id="28" name="连接符: 肘形 27">
              <a:extLst>
                <a:ext uri="{FF2B5EF4-FFF2-40B4-BE49-F238E27FC236}">
                  <a16:creationId xmlns:a16="http://schemas.microsoft.com/office/drawing/2014/main" id="{89576870-E077-4BEF-A112-A8843E3B236F}"/>
                </a:ext>
              </a:extLst>
            </p:cNvPr>
            <p:cNvCxnSpPr>
              <a:stCxn id="12" idx="2"/>
              <a:endCxn id="15" idx="0"/>
            </p:cNvCxnSpPr>
            <p:nvPr/>
          </p:nvCxnSpPr>
          <p:spPr>
            <a:xfrm rot="16200000" flipH="1">
              <a:off x="6557574" y="2617787"/>
              <a:ext cx="407176" cy="1730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6203B104-DF95-46E8-90CB-9F3ECBE23A7A}"/>
                </a:ext>
              </a:extLst>
            </p:cNvPr>
            <p:cNvSpPr/>
            <p:nvPr/>
          </p:nvSpPr>
          <p:spPr>
            <a:xfrm>
              <a:off x="6678609"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感知系统使机器人能够感知周围环境的信息，如通过摄像头、激光雷达、触觉传感器等设备获取图像、距离、温度、压力等数据，从而作出相应反应。</a:t>
              </a:r>
            </a:p>
          </p:txBody>
        </p:sp>
        <p:sp>
          <p:nvSpPr>
            <p:cNvPr id="30" name="矩形 29">
              <a:extLst>
                <a:ext uri="{FF2B5EF4-FFF2-40B4-BE49-F238E27FC236}">
                  <a16:creationId xmlns:a16="http://schemas.microsoft.com/office/drawing/2014/main" id="{B0E26390-E270-4C9E-BD42-CA724BB29480}"/>
                </a:ext>
              </a:extLst>
            </p:cNvPr>
            <p:cNvSpPr/>
            <p:nvPr/>
          </p:nvSpPr>
          <p:spPr>
            <a:xfrm>
              <a:off x="9643263"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执行机构是机器人完成实际动作的部分，包括电动机、气动或液压系统等，用于驱动机器人进行运动、抓取物体、施加力量等。</a:t>
              </a:r>
            </a:p>
          </p:txBody>
        </p:sp>
        <p:cxnSp>
          <p:nvCxnSpPr>
            <p:cNvPr id="32" name="直接箭头连接符 31">
              <a:extLst>
                <a:ext uri="{FF2B5EF4-FFF2-40B4-BE49-F238E27FC236}">
                  <a16:creationId xmlns:a16="http://schemas.microsoft.com/office/drawing/2014/main" id="{D48A3AF1-C73D-4278-95E5-5109649171DF}"/>
                </a:ext>
              </a:extLst>
            </p:cNvPr>
            <p:cNvCxnSpPr>
              <a:stCxn id="13" idx="2"/>
              <a:endCxn id="24" idx="0"/>
            </p:cNvCxnSpPr>
            <p:nvPr/>
          </p:nvCxnSpPr>
          <p:spPr>
            <a:xfrm>
              <a:off x="1695450" y="4073913"/>
              <a:ext cx="0" cy="25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E88D3A8-C1CF-444E-8CC9-F78F0873EADE}"/>
                </a:ext>
              </a:extLst>
            </p:cNvPr>
            <p:cNvCxnSpPr>
              <a:stCxn id="14" idx="2"/>
              <a:endCxn id="25" idx="0"/>
            </p:cNvCxnSpPr>
            <p:nvPr/>
          </p:nvCxnSpPr>
          <p:spPr>
            <a:xfrm flipH="1">
              <a:off x="4660105" y="4073914"/>
              <a:ext cx="795" cy="25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F71ED16-8CAF-41CB-9FC4-98781B0CA666}"/>
                </a:ext>
              </a:extLst>
            </p:cNvPr>
            <p:cNvCxnSpPr>
              <a:stCxn id="15" idx="2"/>
              <a:endCxn id="29" idx="0"/>
            </p:cNvCxnSpPr>
            <p:nvPr/>
          </p:nvCxnSpPr>
          <p:spPr>
            <a:xfrm flipH="1">
              <a:off x="7624759" y="4073913"/>
              <a:ext cx="1591" cy="25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F0CCA61-D705-4FE1-A541-6AC0BE9AF3FD}"/>
                </a:ext>
              </a:extLst>
            </p:cNvPr>
            <p:cNvCxnSpPr>
              <a:stCxn id="16" idx="2"/>
              <a:endCxn id="30" idx="0"/>
            </p:cNvCxnSpPr>
            <p:nvPr/>
          </p:nvCxnSpPr>
          <p:spPr>
            <a:xfrm flipH="1">
              <a:off x="10589413" y="4073913"/>
              <a:ext cx="2387" cy="25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98585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794656"/>
            <a:ext cx="11417300" cy="580415"/>
          </a:xfrm>
          <a:prstGeom prst="rect">
            <a:avLst/>
          </a:prstGeom>
          <a:noFill/>
        </p:spPr>
        <p:txBody>
          <a:bodyPr wrap="square" rtlCol="0">
            <a:spAutoFit/>
          </a:bodyPr>
          <a:lstStyle/>
          <a:p>
            <a:pPr algn="just">
              <a:lnSpc>
                <a:spcPct val="150000"/>
              </a:lnSpc>
            </a:pPr>
            <a:r>
              <a:rPr lang="zh-CN" altLang="en-US" sz="2400" b="1" dirty="0"/>
              <a:t>机器人技术</a:t>
            </a:r>
            <a:endParaRPr lang="en-US" altLang="zh-CN" sz="2400" b="1" dirty="0"/>
          </a:p>
        </p:txBody>
      </p:sp>
      <p:grpSp>
        <p:nvGrpSpPr>
          <p:cNvPr id="43" name="组合 42">
            <a:extLst>
              <a:ext uri="{FF2B5EF4-FFF2-40B4-BE49-F238E27FC236}">
                <a16:creationId xmlns:a16="http://schemas.microsoft.com/office/drawing/2014/main" id="{89ABAA59-3180-490D-919F-17021A01B125}"/>
              </a:ext>
            </a:extLst>
          </p:cNvPr>
          <p:cNvGrpSpPr/>
          <p:nvPr/>
        </p:nvGrpSpPr>
        <p:grpSpPr>
          <a:xfrm>
            <a:off x="582218" y="1442667"/>
            <a:ext cx="11165282" cy="2653083"/>
            <a:chOff x="749300" y="2795217"/>
            <a:chExt cx="7821609" cy="3376076"/>
          </a:xfrm>
        </p:grpSpPr>
        <p:grpSp>
          <p:nvGrpSpPr>
            <p:cNvPr id="10" name="组合 9">
              <a:extLst>
                <a:ext uri="{FF2B5EF4-FFF2-40B4-BE49-F238E27FC236}">
                  <a16:creationId xmlns:a16="http://schemas.microsoft.com/office/drawing/2014/main" id="{9EC36CE9-C7EA-4864-B627-FFE37BF23E1B}"/>
                </a:ext>
              </a:extLst>
            </p:cNvPr>
            <p:cNvGrpSpPr/>
            <p:nvPr/>
          </p:nvGrpSpPr>
          <p:grpSpPr>
            <a:xfrm>
              <a:off x="1009650" y="2795217"/>
              <a:ext cx="7302500" cy="1278697"/>
              <a:chOff x="1009650" y="2843877"/>
              <a:chExt cx="7302500" cy="1278697"/>
            </a:xfrm>
          </p:grpSpPr>
          <p:sp>
            <p:nvSpPr>
              <p:cNvPr id="12" name="矩形: 圆角 11">
                <a:extLst>
                  <a:ext uri="{FF2B5EF4-FFF2-40B4-BE49-F238E27FC236}">
                    <a16:creationId xmlns:a16="http://schemas.microsoft.com/office/drawing/2014/main" id="{4F9D3687-ED71-4427-B713-2FC2C0C01A27}"/>
                  </a:ext>
                </a:extLst>
              </p:cNvPr>
              <p:cNvSpPr/>
              <p:nvPr/>
            </p:nvSpPr>
            <p:spPr>
              <a:xfrm>
                <a:off x="3685380" y="2843877"/>
                <a:ext cx="1949450" cy="4953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机器人应用领域</a:t>
                </a:r>
              </a:p>
            </p:txBody>
          </p:sp>
          <p:sp>
            <p:nvSpPr>
              <p:cNvPr id="13" name="矩形 12">
                <a:extLst>
                  <a:ext uri="{FF2B5EF4-FFF2-40B4-BE49-F238E27FC236}">
                    <a16:creationId xmlns:a16="http://schemas.microsoft.com/office/drawing/2014/main" id="{5E23004F-6815-4133-91B1-4FAE924C3C9E}"/>
                  </a:ext>
                </a:extLst>
              </p:cNvPr>
              <p:cNvSpPr/>
              <p:nvPr/>
            </p:nvSpPr>
            <p:spPr>
              <a:xfrm>
                <a:off x="100965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工业自动化</a:t>
                </a:r>
              </a:p>
            </p:txBody>
          </p:sp>
          <p:sp>
            <p:nvSpPr>
              <p:cNvPr id="14" name="矩形 13">
                <a:extLst>
                  <a:ext uri="{FF2B5EF4-FFF2-40B4-BE49-F238E27FC236}">
                    <a16:creationId xmlns:a16="http://schemas.microsoft.com/office/drawing/2014/main" id="{E88424C6-811A-4284-98EB-8ABAF474DF2F}"/>
                  </a:ext>
                </a:extLst>
              </p:cNvPr>
              <p:cNvSpPr/>
              <p:nvPr/>
            </p:nvSpPr>
            <p:spPr>
              <a:xfrm>
                <a:off x="3975099" y="3735224"/>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医疗领域</a:t>
                </a:r>
              </a:p>
            </p:txBody>
          </p:sp>
          <p:sp>
            <p:nvSpPr>
              <p:cNvPr id="15" name="矩形 14">
                <a:extLst>
                  <a:ext uri="{FF2B5EF4-FFF2-40B4-BE49-F238E27FC236}">
                    <a16:creationId xmlns:a16="http://schemas.microsoft.com/office/drawing/2014/main" id="{90BC1768-802C-43D6-92D7-C9F5DC9C7D8A}"/>
                  </a:ext>
                </a:extLst>
              </p:cNvPr>
              <p:cNvSpPr/>
              <p:nvPr/>
            </p:nvSpPr>
            <p:spPr>
              <a:xfrm>
                <a:off x="6940550" y="3735223"/>
                <a:ext cx="137160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服务行业</a:t>
                </a:r>
              </a:p>
            </p:txBody>
          </p:sp>
          <p:cxnSp>
            <p:nvCxnSpPr>
              <p:cNvPr id="19" name="连接符: 肘形 18">
                <a:extLst>
                  <a:ext uri="{FF2B5EF4-FFF2-40B4-BE49-F238E27FC236}">
                    <a16:creationId xmlns:a16="http://schemas.microsoft.com/office/drawing/2014/main" id="{77246ECE-35ED-4332-9971-EF292AE7594B}"/>
                  </a:ext>
                </a:extLst>
              </p:cNvPr>
              <p:cNvCxnSpPr>
                <a:stCxn id="12" idx="2"/>
                <a:endCxn id="13" idx="0"/>
              </p:cNvCxnSpPr>
              <p:nvPr/>
            </p:nvCxnSpPr>
            <p:spPr>
              <a:xfrm rot="5400000">
                <a:off x="2979755" y="2054873"/>
                <a:ext cx="396046" cy="29646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9AFA868-AABD-4149-921A-1BB66F5C1504}"/>
                  </a:ext>
                </a:extLst>
              </p:cNvPr>
              <p:cNvCxnSpPr>
                <a:stCxn id="12" idx="2"/>
                <a:endCxn id="14" idx="0"/>
              </p:cNvCxnSpPr>
              <p:nvPr/>
            </p:nvCxnSpPr>
            <p:spPr>
              <a:xfrm rot="16200000" flipH="1">
                <a:off x="4462479" y="3536803"/>
                <a:ext cx="396047" cy="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C43CEC55-D4AB-46D6-91A9-0F80F1636411}"/>
                </a:ext>
              </a:extLst>
            </p:cNvPr>
            <p:cNvSpPr/>
            <p:nvPr/>
          </p:nvSpPr>
          <p:spPr>
            <a:xfrm>
              <a:off x="749300"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机器人最早的应用是工业自动化，尤其是在汽车制造、电子装配等领域。工业机器人能够进行焊接、搬运、喷涂、包装等高精度、重复性的任务，显著提高了生产效率和产品质量。</a:t>
              </a:r>
            </a:p>
          </p:txBody>
        </p:sp>
        <p:sp>
          <p:nvSpPr>
            <p:cNvPr id="25" name="矩形 24">
              <a:extLst>
                <a:ext uri="{FF2B5EF4-FFF2-40B4-BE49-F238E27FC236}">
                  <a16:creationId xmlns:a16="http://schemas.microsoft.com/office/drawing/2014/main" id="{838C4569-6C1E-42C4-99A3-A65FA2BA5F40}"/>
                </a:ext>
              </a:extLst>
            </p:cNvPr>
            <p:cNvSpPr/>
            <p:nvPr/>
          </p:nvSpPr>
          <p:spPr>
            <a:xfrm>
              <a:off x="3713955"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医疗机器人包括手术机器人、康复机器人、护理机器人等。例如，达</a:t>
              </a:r>
              <a:r>
                <a:rPr lang="en-US" altLang="zh-CN" sz="1400" dirty="0"/>
                <a:t>·</a:t>
              </a:r>
              <a:r>
                <a:rPr lang="zh-CN" altLang="en-US" sz="1400" dirty="0"/>
                <a:t>芬奇手术系统（</a:t>
              </a:r>
              <a:r>
                <a:rPr lang="en-US" altLang="zh-CN" sz="1400" dirty="0"/>
                <a:t>DaVinci surgical system</a:t>
              </a:r>
              <a:r>
                <a:rPr lang="zh-CN" altLang="en-US" sz="1400" dirty="0"/>
                <a:t>）可以帮助外科医生进行微创手术。</a:t>
              </a:r>
            </a:p>
          </p:txBody>
        </p:sp>
        <p:cxnSp>
          <p:nvCxnSpPr>
            <p:cNvPr id="28" name="连接符: 肘形 27">
              <a:extLst>
                <a:ext uri="{FF2B5EF4-FFF2-40B4-BE49-F238E27FC236}">
                  <a16:creationId xmlns:a16="http://schemas.microsoft.com/office/drawing/2014/main" id="{89576870-E077-4BEF-A112-A8843E3B236F}"/>
                </a:ext>
              </a:extLst>
            </p:cNvPr>
            <p:cNvCxnSpPr>
              <a:stCxn id="12" idx="2"/>
              <a:endCxn id="15" idx="0"/>
            </p:cNvCxnSpPr>
            <p:nvPr/>
          </p:nvCxnSpPr>
          <p:spPr>
            <a:xfrm rot="16200000" flipH="1">
              <a:off x="5945204" y="2005418"/>
              <a:ext cx="396046" cy="29662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6203B104-DF95-46E8-90CB-9F3ECBE23A7A}"/>
                </a:ext>
              </a:extLst>
            </p:cNvPr>
            <p:cNvSpPr/>
            <p:nvPr/>
          </p:nvSpPr>
          <p:spPr>
            <a:xfrm>
              <a:off x="6678609" y="4329763"/>
              <a:ext cx="1892300" cy="184153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400" dirty="0"/>
                <a:t>服务机器人在家居、教育、餐饮等行业开始广泛应用。</a:t>
              </a:r>
            </a:p>
          </p:txBody>
        </p:sp>
        <p:cxnSp>
          <p:nvCxnSpPr>
            <p:cNvPr id="32" name="直接箭头连接符 31">
              <a:extLst>
                <a:ext uri="{FF2B5EF4-FFF2-40B4-BE49-F238E27FC236}">
                  <a16:creationId xmlns:a16="http://schemas.microsoft.com/office/drawing/2014/main" id="{D48A3AF1-C73D-4278-95E5-5109649171DF}"/>
                </a:ext>
              </a:extLst>
            </p:cNvPr>
            <p:cNvCxnSpPr>
              <a:stCxn id="13" idx="2"/>
              <a:endCxn id="24" idx="0"/>
            </p:cNvCxnSpPr>
            <p:nvPr/>
          </p:nvCxnSpPr>
          <p:spPr>
            <a:xfrm>
              <a:off x="1695450" y="4073913"/>
              <a:ext cx="0" cy="25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E88D3A8-C1CF-444E-8CC9-F78F0873EADE}"/>
                </a:ext>
              </a:extLst>
            </p:cNvPr>
            <p:cNvCxnSpPr>
              <a:stCxn id="14" idx="2"/>
              <a:endCxn id="25" idx="0"/>
            </p:cNvCxnSpPr>
            <p:nvPr/>
          </p:nvCxnSpPr>
          <p:spPr>
            <a:xfrm flipH="1">
              <a:off x="4660105" y="4073914"/>
              <a:ext cx="794" cy="25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F71ED16-8CAF-41CB-9FC4-98781B0CA666}"/>
                </a:ext>
              </a:extLst>
            </p:cNvPr>
            <p:cNvCxnSpPr>
              <a:stCxn id="15" idx="2"/>
              <a:endCxn id="29" idx="0"/>
            </p:cNvCxnSpPr>
            <p:nvPr/>
          </p:nvCxnSpPr>
          <p:spPr>
            <a:xfrm flipH="1">
              <a:off x="7624759" y="4073913"/>
              <a:ext cx="1591" cy="25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218" name="Picture 2" descr="工业机器人在金属成型机床的四大应用-绍兴艾普乐自动化科技有限公司">
            <a:extLst>
              <a:ext uri="{FF2B5EF4-FFF2-40B4-BE49-F238E27FC236}">
                <a16:creationId xmlns:a16="http://schemas.microsoft.com/office/drawing/2014/main" id="{F355390F-0D10-4847-8478-80381B714E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164" y="4296809"/>
            <a:ext cx="2927350" cy="195156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皖南首台】第四代达芬奇手术机器人落户我院 - 皖南医学院第二附属医院">
            <a:extLst>
              <a:ext uri="{FF2B5EF4-FFF2-40B4-BE49-F238E27FC236}">
                <a16:creationId xmlns:a16="http://schemas.microsoft.com/office/drawing/2014/main" id="{8950819F-6B6B-48AB-AEDA-A50D47BEC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355" y="4180964"/>
            <a:ext cx="2911008" cy="218325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服务机器人迈向“心脑解放”_广州澳博信息科技有限公司_送餐机器人_迎宾机器人_营销广告机器人_服务机器人">
            <a:extLst>
              <a:ext uri="{FF2B5EF4-FFF2-40B4-BE49-F238E27FC236}">
                <a16:creationId xmlns:a16="http://schemas.microsoft.com/office/drawing/2014/main" id="{E33AAD9B-C2E1-424F-A640-0B676B4F1D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33204" y="4180965"/>
            <a:ext cx="2968202" cy="22261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614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870856"/>
            <a:ext cx="11417300" cy="1841530"/>
          </a:xfrm>
          <a:prstGeom prst="rect">
            <a:avLst/>
          </a:prstGeom>
          <a:noFill/>
        </p:spPr>
        <p:txBody>
          <a:bodyPr wrap="square" rtlCol="0">
            <a:spAutoFit/>
          </a:bodyPr>
          <a:lstStyle/>
          <a:p>
            <a:pPr algn="just">
              <a:lnSpc>
                <a:spcPct val="150000"/>
              </a:lnSpc>
            </a:pPr>
            <a:r>
              <a:rPr lang="zh-CN" altLang="en-US" sz="2400" b="1" dirty="0"/>
              <a:t>工业机器人</a:t>
            </a:r>
            <a:endParaRPr lang="en-US" altLang="zh-CN" sz="2400" b="1" dirty="0"/>
          </a:p>
          <a:p>
            <a:pPr algn="just">
              <a:lnSpc>
                <a:spcPct val="150000"/>
              </a:lnSpc>
            </a:pPr>
            <a:r>
              <a:rPr lang="zh-CN" altLang="en-US" b="1" dirty="0"/>
              <a:t>按照</a:t>
            </a:r>
            <a:r>
              <a:rPr lang="en-US" altLang="zh-CN" b="1" dirty="0"/>
              <a:t>GB/T12643-2013</a:t>
            </a:r>
            <a:r>
              <a:rPr lang="zh-CN" altLang="en-US" b="1" dirty="0"/>
              <a:t>定义：</a:t>
            </a:r>
            <a:r>
              <a:rPr lang="zh-CN" altLang="en-US" dirty="0"/>
              <a:t>工业机器人是一种“能够自动定位控制，可重复编程的，多功能的、多自由度的操作机，能搬运材料、零件或操持工具，用于完成各种作业。”</a:t>
            </a:r>
            <a:endParaRPr lang="en-US" altLang="zh-CN" dirty="0"/>
          </a:p>
          <a:p>
            <a:pPr algn="just">
              <a:lnSpc>
                <a:spcPct val="150000"/>
              </a:lnSpc>
            </a:pPr>
            <a:endParaRPr lang="en-US" altLang="zh-CN" dirty="0"/>
          </a:p>
        </p:txBody>
      </p:sp>
      <p:pic>
        <p:nvPicPr>
          <p:cNvPr id="3" name="图片 2">
            <a:extLst>
              <a:ext uri="{FF2B5EF4-FFF2-40B4-BE49-F238E27FC236}">
                <a16:creationId xmlns:a16="http://schemas.microsoft.com/office/drawing/2014/main" id="{F9328431-034B-4962-A5E0-2BDCC96023FD}"/>
              </a:ext>
            </a:extLst>
          </p:cNvPr>
          <p:cNvPicPr>
            <a:picLocks noChangeAspect="1"/>
          </p:cNvPicPr>
          <p:nvPr/>
        </p:nvPicPr>
        <p:blipFill>
          <a:blip r:embed="rId4"/>
          <a:stretch>
            <a:fillRect/>
          </a:stretch>
        </p:blipFill>
        <p:spPr>
          <a:xfrm>
            <a:off x="857250" y="2597032"/>
            <a:ext cx="5025356" cy="3486268"/>
          </a:xfrm>
          <a:prstGeom prst="rect">
            <a:avLst/>
          </a:prstGeom>
        </p:spPr>
      </p:pic>
      <p:pic>
        <p:nvPicPr>
          <p:cNvPr id="4" name="图片 3">
            <a:extLst>
              <a:ext uri="{FF2B5EF4-FFF2-40B4-BE49-F238E27FC236}">
                <a16:creationId xmlns:a16="http://schemas.microsoft.com/office/drawing/2014/main" id="{9037B78A-4A99-401C-8E92-6F492A59EAA4}"/>
              </a:ext>
            </a:extLst>
          </p:cNvPr>
          <p:cNvPicPr>
            <a:picLocks noChangeAspect="1"/>
          </p:cNvPicPr>
          <p:nvPr/>
        </p:nvPicPr>
        <p:blipFill>
          <a:blip r:embed="rId5"/>
          <a:stretch>
            <a:fillRect/>
          </a:stretch>
        </p:blipFill>
        <p:spPr>
          <a:xfrm>
            <a:off x="6496050" y="3163982"/>
            <a:ext cx="5308600" cy="2194722"/>
          </a:xfrm>
          <a:prstGeom prst="rect">
            <a:avLst/>
          </a:prstGeom>
        </p:spPr>
      </p:pic>
    </p:spTree>
    <p:custDataLst>
      <p:tags r:id="rId1"/>
    </p:custDataLst>
    <p:extLst>
      <p:ext uri="{BB962C8B-B14F-4D97-AF65-F5344CB8AC3E}">
        <p14:creationId xmlns:p14="http://schemas.microsoft.com/office/powerpoint/2010/main" val="243599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52914" y="-35246"/>
            <a:ext cx="7939086" cy="6892294"/>
            <a:chOff x="4252914" y="-35246"/>
            <a:chExt cx="7939086" cy="6892294"/>
          </a:xfrm>
        </p:grpSpPr>
        <p:sp>
          <p:nvSpPr>
            <p:cNvPr id="17" name="任意多边形: 形状 16"/>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cstate="email"/>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914" y="-35246"/>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1628488" y="2426303"/>
            <a:ext cx="7010399" cy="1853000"/>
            <a:chOff x="-58746" y="3273472"/>
            <a:chExt cx="12140523" cy="1772615"/>
          </a:xfrm>
        </p:grpSpPr>
        <p:sp>
          <p:nvSpPr>
            <p:cNvPr id="18" name="任意多边形: 形状 17"/>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01</a:t>
            </a:r>
            <a:endParaRPr lang="zh-CN" altLang="en-US" sz="16600" b="1" dirty="0">
              <a:solidFill>
                <a:schemeClr val="accent1"/>
              </a:solidFill>
            </a:endParaRPr>
          </a:p>
        </p:txBody>
      </p:sp>
      <p:sp>
        <p:nvSpPr>
          <p:cNvPr id="11" name="矩形 10"/>
          <p:cNvSpPr/>
          <p:nvPr/>
        </p:nvSpPr>
        <p:spPr>
          <a:xfrm>
            <a:off x="1489321" y="3383558"/>
            <a:ext cx="2035486"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ONE</a:t>
            </a:r>
            <a:endParaRPr lang="zh-CN" altLang="en-US" sz="2400" dirty="0">
              <a:solidFill>
                <a:schemeClr val="accent1"/>
              </a:solidFill>
            </a:endParaRPr>
          </a:p>
        </p:txBody>
      </p:sp>
      <p:sp>
        <p:nvSpPr>
          <p:cNvPr id="25" name="文本框 24"/>
          <p:cNvSpPr txBox="1"/>
          <p:nvPr/>
        </p:nvSpPr>
        <p:spPr>
          <a:xfrm>
            <a:off x="5625709" y="2827639"/>
            <a:ext cx="6237740"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人工智能技术的元素和构成</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870856"/>
            <a:ext cx="11417300" cy="2258952"/>
          </a:xfrm>
          <a:prstGeom prst="rect">
            <a:avLst/>
          </a:prstGeom>
          <a:noFill/>
        </p:spPr>
        <p:txBody>
          <a:bodyPr wrap="square" rtlCol="0">
            <a:spAutoFit/>
          </a:bodyPr>
          <a:lstStyle/>
          <a:p>
            <a:pPr algn="just">
              <a:lnSpc>
                <a:spcPct val="150000"/>
              </a:lnSpc>
            </a:pPr>
            <a:r>
              <a:rPr lang="zh-CN" altLang="en-US" sz="2400" b="1" dirty="0"/>
              <a:t>工业机器人</a:t>
            </a:r>
            <a:endParaRPr lang="en-US" altLang="zh-CN" sz="2400" b="1" dirty="0"/>
          </a:p>
          <a:p>
            <a:pPr algn="just">
              <a:lnSpc>
                <a:spcPct val="150000"/>
              </a:lnSpc>
            </a:pPr>
            <a:r>
              <a:rPr lang="zh-CN" altLang="en-US" b="1" dirty="0"/>
              <a:t>产业链剖析：</a:t>
            </a:r>
            <a:r>
              <a:rPr lang="zh-CN" altLang="en-US" dirty="0"/>
              <a:t>产业链参与主体多元化。</a:t>
            </a:r>
            <a:endParaRPr lang="en-US" altLang="zh-CN" dirty="0"/>
          </a:p>
          <a:p>
            <a:pPr algn="just">
              <a:lnSpc>
                <a:spcPct val="150000"/>
              </a:lnSpc>
            </a:pPr>
            <a:r>
              <a:rPr lang="zh-CN" altLang="en-US" dirty="0"/>
              <a:t>从产业链各环节代表企业来看，上游核心零组件代表企业有安川电机、汇川技术、双环传动等核心零部件供应商；产业链中游代表企业有安川、</a:t>
            </a:r>
            <a:r>
              <a:rPr lang="en-US" altLang="zh-CN" dirty="0"/>
              <a:t>ABB</a:t>
            </a:r>
            <a:r>
              <a:rPr lang="zh-CN" altLang="en-US" dirty="0"/>
              <a:t>等外资品牌以及埃斯顿、埃夫特等国产品牌；从产业链下游来看，应用主体包括汽车制造、船舶制造、装备制造等工业企业。</a:t>
            </a:r>
            <a:endParaRPr lang="en-US" altLang="zh-CN" dirty="0"/>
          </a:p>
        </p:txBody>
      </p:sp>
      <p:pic>
        <p:nvPicPr>
          <p:cNvPr id="2" name="图片 1">
            <a:extLst>
              <a:ext uri="{FF2B5EF4-FFF2-40B4-BE49-F238E27FC236}">
                <a16:creationId xmlns:a16="http://schemas.microsoft.com/office/drawing/2014/main" id="{3A73210F-E7F2-4177-BE7C-8DCC3417EC88}"/>
              </a:ext>
            </a:extLst>
          </p:cNvPr>
          <p:cNvPicPr>
            <a:picLocks noChangeAspect="1"/>
          </p:cNvPicPr>
          <p:nvPr/>
        </p:nvPicPr>
        <p:blipFill>
          <a:blip r:embed="rId4"/>
          <a:stretch>
            <a:fillRect/>
          </a:stretch>
        </p:blipFill>
        <p:spPr>
          <a:xfrm>
            <a:off x="760364" y="3525129"/>
            <a:ext cx="4588376" cy="2979540"/>
          </a:xfrm>
          <a:prstGeom prst="rect">
            <a:avLst/>
          </a:prstGeom>
        </p:spPr>
      </p:pic>
      <p:pic>
        <p:nvPicPr>
          <p:cNvPr id="5" name="图片 4">
            <a:extLst>
              <a:ext uri="{FF2B5EF4-FFF2-40B4-BE49-F238E27FC236}">
                <a16:creationId xmlns:a16="http://schemas.microsoft.com/office/drawing/2014/main" id="{E4D8E843-2940-49B4-BBED-F5C4EE33A246}"/>
              </a:ext>
            </a:extLst>
          </p:cNvPr>
          <p:cNvPicPr>
            <a:picLocks noChangeAspect="1"/>
          </p:cNvPicPr>
          <p:nvPr/>
        </p:nvPicPr>
        <p:blipFill>
          <a:blip r:embed="rId5"/>
          <a:stretch>
            <a:fillRect/>
          </a:stretch>
        </p:blipFill>
        <p:spPr>
          <a:xfrm>
            <a:off x="6193848" y="3401942"/>
            <a:ext cx="5718751" cy="3080342"/>
          </a:xfrm>
          <a:prstGeom prst="rect">
            <a:avLst/>
          </a:prstGeom>
        </p:spPr>
      </p:pic>
    </p:spTree>
    <p:custDataLst>
      <p:tags r:id="rId1"/>
    </p:custDataLst>
    <p:extLst>
      <p:ext uri="{BB962C8B-B14F-4D97-AF65-F5344CB8AC3E}">
        <p14:creationId xmlns:p14="http://schemas.microsoft.com/office/powerpoint/2010/main" val="3513678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870856"/>
            <a:ext cx="5207000" cy="1012457"/>
          </a:xfrm>
          <a:prstGeom prst="rect">
            <a:avLst/>
          </a:prstGeom>
          <a:noFill/>
        </p:spPr>
        <p:txBody>
          <a:bodyPr wrap="square" rtlCol="0">
            <a:spAutoFit/>
          </a:bodyPr>
          <a:lstStyle/>
          <a:p>
            <a:pPr algn="just">
              <a:lnSpc>
                <a:spcPct val="150000"/>
              </a:lnSpc>
            </a:pPr>
            <a:r>
              <a:rPr lang="zh-CN" altLang="en-US" sz="2400" b="1" dirty="0"/>
              <a:t>工业机器人</a:t>
            </a:r>
            <a:endParaRPr lang="en-US" altLang="zh-CN" sz="2400" b="1" dirty="0"/>
          </a:p>
          <a:p>
            <a:pPr algn="just">
              <a:lnSpc>
                <a:spcPct val="150000"/>
              </a:lnSpc>
            </a:pPr>
            <a:r>
              <a:rPr lang="en-US" altLang="zh-CN" b="1" dirty="0"/>
              <a:t>1. </a:t>
            </a:r>
            <a:r>
              <a:rPr lang="zh-CN" altLang="en-US" b="1" dirty="0"/>
              <a:t>供给分析：全国总产量超过</a:t>
            </a:r>
            <a:r>
              <a:rPr lang="en-US" altLang="zh-CN" b="1" dirty="0"/>
              <a:t>40</a:t>
            </a:r>
            <a:r>
              <a:rPr lang="zh-CN" altLang="en-US" b="1" dirty="0"/>
              <a:t>万台</a:t>
            </a:r>
            <a:r>
              <a:rPr lang="zh-CN" altLang="en-US" dirty="0"/>
              <a:t>。</a:t>
            </a:r>
            <a:endParaRPr lang="en-US" altLang="zh-CN" dirty="0"/>
          </a:p>
        </p:txBody>
      </p:sp>
      <p:pic>
        <p:nvPicPr>
          <p:cNvPr id="3" name="图片 2">
            <a:extLst>
              <a:ext uri="{FF2B5EF4-FFF2-40B4-BE49-F238E27FC236}">
                <a16:creationId xmlns:a16="http://schemas.microsoft.com/office/drawing/2014/main" id="{5DF59420-493E-49C9-8CA4-4A79D486D13F}"/>
              </a:ext>
            </a:extLst>
          </p:cNvPr>
          <p:cNvPicPr>
            <a:picLocks noChangeAspect="1"/>
          </p:cNvPicPr>
          <p:nvPr/>
        </p:nvPicPr>
        <p:blipFill>
          <a:blip r:embed="rId4"/>
          <a:stretch>
            <a:fillRect/>
          </a:stretch>
        </p:blipFill>
        <p:spPr>
          <a:xfrm>
            <a:off x="645715" y="2072647"/>
            <a:ext cx="4768495" cy="3304957"/>
          </a:xfrm>
          <a:prstGeom prst="rect">
            <a:avLst/>
          </a:prstGeom>
        </p:spPr>
      </p:pic>
      <p:sp>
        <p:nvSpPr>
          <p:cNvPr id="4" name="文本框 3">
            <a:extLst>
              <a:ext uri="{FF2B5EF4-FFF2-40B4-BE49-F238E27FC236}">
                <a16:creationId xmlns:a16="http://schemas.microsoft.com/office/drawing/2014/main" id="{228419AE-4F06-4996-A986-3B8B8B8E916C}"/>
              </a:ext>
            </a:extLst>
          </p:cNvPr>
          <p:cNvSpPr txBox="1"/>
          <p:nvPr/>
        </p:nvSpPr>
        <p:spPr>
          <a:xfrm>
            <a:off x="6777790" y="1489384"/>
            <a:ext cx="4902200" cy="369332"/>
          </a:xfrm>
          <a:prstGeom prst="rect">
            <a:avLst/>
          </a:prstGeom>
          <a:noFill/>
        </p:spPr>
        <p:txBody>
          <a:bodyPr wrap="square" rtlCol="0">
            <a:spAutoFit/>
          </a:bodyPr>
          <a:lstStyle/>
          <a:p>
            <a:pPr algn="ctr"/>
            <a:r>
              <a:rPr lang="en-US" altLang="zh-CN" b="1" dirty="0"/>
              <a:t>2</a:t>
            </a:r>
            <a:r>
              <a:rPr lang="zh-CN" altLang="en-US" b="1" dirty="0"/>
              <a:t>、需求分析：国内市场总销量</a:t>
            </a:r>
            <a:r>
              <a:rPr lang="en-US" altLang="zh-CN" b="1" dirty="0"/>
              <a:t>30</a:t>
            </a:r>
            <a:r>
              <a:rPr lang="zh-CN" altLang="en-US" b="1" dirty="0"/>
              <a:t>万台</a:t>
            </a:r>
          </a:p>
        </p:txBody>
      </p:sp>
      <p:pic>
        <p:nvPicPr>
          <p:cNvPr id="7" name="图片 6">
            <a:extLst>
              <a:ext uri="{FF2B5EF4-FFF2-40B4-BE49-F238E27FC236}">
                <a16:creationId xmlns:a16="http://schemas.microsoft.com/office/drawing/2014/main" id="{3BE89504-AC96-4057-BC69-C81662D66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790" y="2001215"/>
            <a:ext cx="4768495" cy="3367401"/>
          </a:xfrm>
          <a:prstGeom prst="rect">
            <a:avLst/>
          </a:prstGeom>
        </p:spPr>
      </p:pic>
    </p:spTree>
    <p:custDataLst>
      <p:tags r:id="rId1"/>
    </p:custDataLst>
    <p:extLst>
      <p:ext uri="{BB962C8B-B14F-4D97-AF65-F5344CB8AC3E}">
        <p14:creationId xmlns:p14="http://schemas.microsoft.com/office/powerpoint/2010/main" val="1075848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7" name="文本框 16">
            <a:extLst>
              <a:ext uri="{FF2B5EF4-FFF2-40B4-BE49-F238E27FC236}">
                <a16:creationId xmlns:a16="http://schemas.microsoft.com/office/drawing/2014/main" id="{591396D8-3875-43DE-B227-140E93900795}"/>
              </a:ext>
            </a:extLst>
          </p:cNvPr>
          <p:cNvSpPr txBox="1"/>
          <p:nvPr/>
        </p:nvSpPr>
        <p:spPr>
          <a:xfrm>
            <a:off x="387350" y="870856"/>
            <a:ext cx="5207000" cy="1012457"/>
          </a:xfrm>
          <a:prstGeom prst="rect">
            <a:avLst/>
          </a:prstGeom>
          <a:noFill/>
        </p:spPr>
        <p:txBody>
          <a:bodyPr wrap="square" rtlCol="0">
            <a:spAutoFit/>
          </a:bodyPr>
          <a:lstStyle/>
          <a:p>
            <a:pPr algn="just">
              <a:lnSpc>
                <a:spcPct val="150000"/>
              </a:lnSpc>
            </a:pPr>
            <a:r>
              <a:rPr lang="zh-CN" altLang="en-US" sz="2400" b="1" dirty="0"/>
              <a:t>工业机器人</a:t>
            </a:r>
            <a:endParaRPr lang="en-US" altLang="zh-CN" sz="2400" b="1" dirty="0"/>
          </a:p>
          <a:p>
            <a:pPr algn="just">
              <a:lnSpc>
                <a:spcPct val="150000"/>
              </a:lnSpc>
            </a:pPr>
            <a:r>
              <a:rPr lang="en-US" altLang="zh-CN" b="1" dirty="0"/>
              <a:t>3</a:t>
            </a:r>
            <a:r>
              <a:rPr lang="zh-CN" altLang="en-US" b="1" dirty="0"/>
              <a:t>、国产化率：销售市场国产化率已超过</a:t>
            </a:r>
            <a:r>
              <a:rPr lang="en-US" altLang="zh-CN" b="1" dirty="0"/>
              <a:t>50%</a:t>
            </a:r>
            <a:endParaRPr lang="en-US" altLang="zh-CN" dirty="0"/>
          </a:p>
        </p:txBody>
      </p:sp>
      <p:sp>
        <p:nvSpPr>
          <p:cNvPr id="4" name="文本框 3">
            <a:extLst>
              <a:ext uri="{FF2B5EF4-FFF2-40B4-BE49-F238E27FC236}">
                <a16:creationId xmlns:a16="http://schemas.microsoft.com/office/drawing/2014/main" id="{228419AE-4F06-4996-A986-3B8B8B8E916C}"/>
              </a:ext>
            </a:extLst>
          </p:cNvPr>
          <p:cNvSpPr txBox="1"/>
          <p:nvPr/>
        </p:nvSpPr>
        <p:spPr>
          <a:xfrm>
            <a:off x="6841289" y="1284411"/>
            <a:ext cx="4902200" cy="369332"/>
          </a:xfrm>
          <a:prstGeom prst="rect">
            <a:avLst/>
          </a:prstGeom>
          <a:noFill/>
        </p:spPr>
        <p:txBody>
          <a:bodyPr wrap="square" rtlCol="0">
            <a:spAutoFit/>
          </a:bodyPr>
          <a:lstStyle/>
          <a:p>
            <a:pPr algn="ctr"/>
            <a:r>
              <a:rPr lang="en-US" altLang="zh-CN" b="1" dirty="0"/>
              <a:t>4</a:t>
            </a:r>
            <a:r>
              <a:rPr lang="zh-CN" altLang="en-US" b="1" dirty="0"/>
              <a:t>、市场规模：国内市场销售规模约为</a:t>
            </a:r>
            <a:r>
              <a:rPr lang="en-US" altLang="zh-CN" b="1" dirty="0"/>
              <a:t>580</a:t>
            </a:r>
            <a:r>
              <a:rPr lang="zh-CN" altLang="en-US" b="1" dirty="0"/>
              <a:t>亿元</a:t>
            </a:r>
          </a:p>
        </p:txBody>
      </p:sp>
      <p:pic>
        <p:nvPicPr>
          <p:cNvPr id="5" name="图片 4">
            <a:extLst>
              <a:ext uri="{FF2B5EF4-FFF2-40B4-BE49-F238E27FC236}">
                <a16:creationId xmlns:a16="http://schemas.microsoft.com/office/drawing/2014/main" id="{E46D724A-F4DB-4D84-9AFD-688F9A5D4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72" y="2001215"/>
            <a:ext cx="5410955" cy="3753374"/>
          </a:xfrm>
          <a:prstGeom prst="rect">
            <a:avLst/>
          </a:prstGeom>
        </p:spPr>
      </p:pic>
      <p:pic>
        <p:nvPicPr>
          <p:cNvPr id="9" name="图片 8">
            <a:extLst>
              <a:ext uri="{FF2B5EF4-FFF2-40B4-BE49-F238E27FC236}">
                <a16:creationId xmlns:a16="http://schemas.microsoft.com/office/drawing/2014/main" id="{5D42FE40-EFF2-4CBC-A6B8-91E7627CC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7675" y="1740865"/>
            <a:ext cx="5582429" cy="3572374"/>
          </a:xfrm>
          <a:prstGeom prst="rect">
            <a:avLst/>
          </a:prstGeom>
        </p:spPr>
      </p:pic>
      <p:sp>
        <p:nvSpPr>
          <p:cNvPr id="10" name="文本框 9">
            <a:extLst>
              <a:ext uri="{FF2B5EF4-FFF2-40B4-BE49-F238E27FC236}">
                <a16:creationId xmlns:a16="http://schemas.microsoft.com/office/drawing/2014/main" id="{417668B5-D020-4F9C-9BF3-857EFF03C5C7}"/>
              </a:ext>
            </a:extLst>
          </p:cNvPr>
          <p:cNvSpPr txBox="1"/>
          <p:nvPr/>
        </p:nvSpPr>
        <p:spPr>
          <a:xfrm>
            <a:off x="6704764" y="5448770"/>
            <a:ext cx="5175250" cy="1077218"/>
          </a:xfrm>
          <a:prstGeom prst="rect">
            <a:avLst/>
          </a:prstGeom>
          <a:noFill/>
        </p:spPr>
        <p:txBody>
          <a:bodyPr wrap="square" rtlCol="0">
            <a:spAutoFit/>
          </a:bodyPr>
          <a:lstStyle/>
          <a:p>
            <a:r>
              <a:rPr lang="zh-CN" altLang="en-US" sz="1600"/>
              <a:t>据</a:t>
            </a:r>
            <a:r>
              <a:rPr lang="en-US" altLang="zh-CN" sz="1600"/>
              <a:t>IFR</a:t>
            </a:r>
            <a:r>
              <a:rPr lang="zh-CN" altLang="en-US" sz="1600"/>
              <a:t>统计，</a:t>
            </a:r>
            <a:r>
              <a:rPr lang="en-US" altLang="zh-CN" sz="1600"/>
              <a:t>2022</a:t>
            </a:r>
            <a:r>
              <a:rPr lang="zh-CN" altLang="en-US" sz="1600"/>
              <a:t>年我国工业机器人市场规模超过</a:t>
            </a:r>
            <a:r>
              <a:rPr lang="en-US" altLang="zh-CN" sz="1600"/>
              <a:t>500</a:t>
            </a:r>
            <a:r>
              <a:rPr lang="zh-CN" altLang="en-US" sz="1600"/>
              <a:t>亿元，全球占比</a:t>
            </a:r>
            <a:r>
              <a:rPr lang="en-US" altLang="zh-CN" sz="1600"/>
              <a:t>45%</a:t>
            </a:r>
            <a:r>
              <a:rPr lang="zh-CN" altLang="en-US" sz="1600"/>
              <a:t>，稳坐全球工业机器人第一大市场地位。基于工业机器人销量增速，初步测算</a:t>
            </a:r>
            <a:r>
              <a:rPr lang="en-US" altLang="zh-CN" sz="1600"/>
              <a:t>2024</a:t>
            </a:r>
            <a:r>
              <a:rPr lang="zh-CN" altLang="en-US" sz="1600"/>
              <a:t>年中国工业机器人市场规模约为</a:t>
            </a:r>
            <a:r>
              <a:rPr lang="en-US" altLang="zh-CN" sz="1600"/>
              <a:t>580</a:t>
            </a:r>
            <a:r>
              <a:rPr lang="zh-CN" altLang="en-US" sz="1600"/>
              <a:t>亿元。</a:t>
            </a:r>
            <a:endParaRPr lang="zh-CN" altLang="en-US" sz="1600" dirty="0"/>
          </a:p>
        </p:txBody>
      </p:sp>
    </p:spTree>
    <p:custDataLst>
      <p:tags r:id="rId1"/>
    </p:custDataLst>
    <p:extLst>
      <p:ext uri="{BB962C8B-B14F-4D97-AF65-F5344CB8AC3E}">
        <p14:creationId xmlns:p14="http://schemas.microsoft.com/office/powerpoint/2010/main" val="3361165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C9CDDCF-3785-3F4F-7B61-EA2D2D7EC0A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广义人工智能技术被解构为哪三个相互依存、相互促进的要素？</a:t>
            </a:r>
          </a:p>
        </p:txBody>
      </p:sp>
      <p:sp>
        <p:nvSpPr>
          <p:cNvPr id="14" name="文本框 13">
            <a:extLst>
              <a:ext uri="{FF2B5EF4-FFF2-40B4-BE49-F238E27FC236}">
                <a16:creationId xmlns:a16="http://schemas.microsoft.com/office/drawing/2014/main" id="{34A1C950-33C8-368C-CE8A-339933BE07D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数据、算力、算法</a:t>
            </a:r>
          </a:p>
        </p:txBody>
      </p:sp>
      <p:sp>
        <p:nvSpPr>
          <p:cNvPr id="15" name="文本框 14">
            <a:extLst>
              <a:ext uri="{FF2B5EF4-FFF2-40B4-BE49-F238E27FC236}">
                <a16:creationId xmlns:a16="http://schemas.microsoft.com/office/drawing/2014/main" id="{4FDCDC17-BBE8-F0FA-C46D-40DC61D132CF}"/>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领域结构、数据生成、通用机器学习</a:t>
            </a:r>
          </a:p>
        </p:txBody>
      </p:sp>
      <p:sp>
        <p:nvSpPr>
          <p:cNvPr id="16" name="文本框 15">
            <a:extLst>
              <a:ext uri="{FF2B5EF4-FFF2-40B4-BE49-F238E27FC236}">
                <a16:creationId xmlns:a16="http://schemas.microsoft.com/office/drawing/2014/main" id="{876DE33D-8E1B-432C-4A3D-2B77CD3AE157}"/>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机器学习、深度学习、自然语言处理</a:t>
            </a:r>
          </a:p>
        </p:txBody>
      </p:sp>
      <p:sp>
        <p:nvSpPr>
          <p:cNvPr id="17" name="文本框 16">
            <a:extLst>
              <a:ext uri="{FF2B5EF4-FFF2-40B4-BE49-F238E27FC236}">
                <a16:creationId xmlns:a16="http://schemas.microsoft.com/office/drawing/2014/main" id="{A65E6931-4A76-37B5-9B5E-5F1689948DFB}"/>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知识库、推理机、用户接口</a:t>
            </a:r>
          </a:p>
        </p:txBody>
      </p:sp>
      <p:sp>
        <p:nvSpPr>
          <p:cNvPr id="18" name="椭圆 17">
            <a:extLst>
              <a:ext uri="{FF2B5EF4-FFF2-40B4-BE49-F238E27FC236}">
                <a16:creationId xmlns:a16="http://schemas.microsoft.com/office/drawing/2014/main" id="{5BEB4FF3-A7C1-BB04-A8BA-85F6E33D3D92}"/>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033B4576-7F12-2A0A-7C32-7B2000FB2952}"/>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36DC07B-9F12-288A-04D8-5EC83B99A4E2}"/>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F58B2610-5BBB-40F5-2795-58937738E137}"/>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960ECD1F-81A0-9F60-B0C3-F30610F3F00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EB0D86D7-6E22-84C9-7914-70A22107B5DF}"/>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5A2CE226-836A-209F-1A8F-0F4229A7FC39}"/>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ColorBlock">
              <a:extLst>
                <a:ext uri="{FF2B5EF4-FFF2-40B4-BE49-F238E27FC236}">
                  <a16:creationId xmlns:a16="http://schemas.microsoft.com/office/drawing/2014/main" id="{4EC5B3BC-2275-24E1-0497-625E0252F2E7}"/>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TypeText">
              <a:extLst>
                <a:ext uri="{FF2B5EF4-FFF2-40B4-BE49-F238E27FC236}">
                  <a16:creationId xmlns:a16="http://schemas.microsoft.com/office/drawing/2014/main" id="{68BC55F5-931E-C2B2-E796-31691A2026D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ABAE8043-42D3-40B4-991D-2AB89459693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873086C-4FC1-DC11-F28C-B56F791A0C1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68517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FA96131-41E6-A3AF-A301-FE7F532F04A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下列哪项技术属于狭义人工智能技术中的“核心灵魂”，决定了系统如何将数据和算力转化为智能？</a:t>
            </a:r>
          </a:p>
        </p:txBody>
      </p:sp>
      <p:sp>
        <p:nvSpPr>
          <p:cNvPr id="10" name="文本框 9">
            <a:extLst>
              <a:ext uri="{FF2B5EF4-FFF2-40B4-BE49-F238E27FC236}">
                <a16:creationId xmlns:a16="http://schemas.microsoft.com/office/drawing/2014/main" id="{7C0A2545-021C-DE15-CF38-524754D0A714}"/>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a:t>
            </a:r>
          </a:p>
        </p:txBody>
      </p:sp>
      <p:sp>
        <p:nvSpPr>
          <p:cNvPr id="11" name="文本框 10">
            <a:extLst>
              <a:ext uri="{FF2B5EF4-FFF2-40B4-BE49-F238E27FC236}">
                <a16:creationId xmlns:a16="http://schemas.microsoft.com/office/drawing/2014/main" id="{EFFA345E-42B1-666A-18E8-84BBB43F6D3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算力</a:t>
            </a:r>
          </a:p>
        </p:txBody>
      </p:sp>
      <p:sp>
        <p:nvSpPr>
          <p:cNvPr id="12" name="文本框 11">
            <a:extLst>
              <a:ext uri="{FF2B5EF4-FFF2-40B4-BE49-F238E27FC236}">
                <a16:creationId xmlns:a16="http://schemas.microsoft.com/office/drawing/2014/main" id="{DD86BFCD-8990-5C6A-C291-987B9EFF352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a:t>
            </a:r>
          </a:p>
        </p:txBody>
      </p:sp>
      <p:sp>
        <p:nvSpPr>
          <p:cNvPr id="13" name="文本框 12">
            <a:extLst>
              <a:ext uri="{FF2B5EF4-FFF2-40B4-BE49-F238E27FC236}">
                <a16:creationId xmlns:a16="http://schemas.microsoft.com/office/drawing/2014/main" id="{79C46B54-D94A-7EEA-E800-603CC07655A0}"/>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知识库</a:t>
            </a:r>
          </a:p>
        </p:txBody>
      </p:sp>
      <p:sp>
        <p:nvSpPr>
          <p:cNvPr id="14" name="椭圆 13">
            <a:extLst>
              <a:ext uri="{FF2B5EF4-FFF2-40B4-BE49-F238E27FC236}">
                <a16:creationId xmlns:a16="http://schemas.microsoft.com/office/drawing/2014/main" id="{B18F2EAA-E454-1980-6CF4-2652C0F82D72}"/>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823C578B-F3B6-CED1-7F19-07A97E084678}"/>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D1C3C69-B977-7858-052C-964820C60804}"/>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5DA659E2-AAC3-E93D-BEC1-DEF714639CDE}"/>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571EDDC7-FA4B-3F1E-ABAD-9AB1D145BEA1}"/>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8" name="组合 7">
            <a:extLst>
              <a:ext uri="{FF2B5EF4-FFF2-40B4-BE49-F238E27FC236}">
                <a16:creationId xmlns:a16="http://schemas.microsoft.com/office/drawing/2014/main" id="{9D87E630-77D7-E869-16D7-F2593B6197EA}"/>
              </a:ext>
            </a:extLst>
          </p:cNvPr>
          <p:cNvGrpSpPr/>
          <p:nvPr>
            <p:custDataLst>
              <p:tags r:id="rId1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D7422983-197A-B7B7-8534-E2911FD7DEFA}"/>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ColorBlock">
              <a:extLst>
                <a:ext uri="{FF2B5EF4-FFF2-40B4-BE49-F238E27FC236}">
                  <a16:creationId xmlns:a16="http://schemas.microsoft.com/office/drawing/2014/main" id="{4A3FA179-D880-19EA-9BD4-B1228B85C1F6}"/>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TypeText">
              <a:extLst>
                <a:ext uri="{FF2B5EF4-FFF2-40B4-BE49-F238E27FC236}">
                  <a16:creationId xmlns:a16="http://schemas.microsoft.com/office/drawing/2014/main" id="{42847AE0-074E-9487-1F84-DDD41C633CB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EC7FB887-1B5C-5E0D-867D-9DB77604358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DAADB98-E04A-7FE3-FA41-4696B68D351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25000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268487" y="-14209"/>
            <a:ext cx="7939086" cy="6892294"/>
            <a:chOff x="4268487" y="-14209"/>
            <a:chExt cx="7939086" cy="6892294"/>
          </a:xfrm>
        </p:grpSpPr>
        <p:sp>
          <p:nvSpPr>
            <p:cNvPr id="17" name="任意多边形: 形状 16"/>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68487" y="-14209"/>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38018" y="2416780"/>
            <a:ext cx="7010395" cy="1872051"/>
            <a:chOff x="-58742" y="3255247"/>
            <a:chExt cx="12140519" cy="1790840"/>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2" y="3255247"/>
              <a:ext cx="6127974"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02</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a:t>
            </a:r>
            <a:r>
              <a:rPr lang="zh-CN" altLang="en-US" sz="2400" dirty="0">
                <a:solidFill>
                  <a:schemeClr val="accent1"/>
                </a:solidFill>
              </a:rPr>
              <a:t> </a:t>
            </a:r>
            <a:r>
              <a:rPr lang="en-US" altLang="zh-CN" sz="2400" dirty="0">
                <a:solidFill>
                  <a:schemeClr val="accent1"/>
                </a:solidFill>
              </a:rPr>
              <a:t>TWO</a:t>
            </a:r>
            <a:endParaRPr lang="zh-CN" altLang="en-US" sz="2400" dirty="0">
              <a:solidFill>
                <a:schemeClr val="accent1"/>
              </a:solidFill>
            </a:endParaRPr>
          </a:p>
        </p:txBody>
      </p:sp>
      <p:sp>
        <p:nvSpPr>
          <p:cNvPr id="25" name="文本框 24"/>
          <p:cNvSpPr txBox="1"/>
          <p:nvPr/>
        </p:nvSpPr>
        <p:spPr>
          <a:xfrm>
            <a:off x="6447000" y="2644170"/>
            <a:ext cx="4954259" cy="156966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人工智能技术的特征</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915726" y="946294"/>
            <a:ext cx="10256322" cy="167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人工智能技术 </a:t>
            </a:r>
            <a:r>
              <a:rPr lang="en-US" altLang="zh-CN" dirty="0">
                <a:latin typeface="Arial" panose="020B0604020202020204" pitchFamily="34" charset="0"/>
              </a:rPr>
              <a:t>= </a:t>
            </a:r>
            <a:r>
              <a:rPr lang="zh-CN" altLang="en-US" b="1" dirty="0">
                <a:latin typeface="Arial" panose="020B0604020202020204" pitchFamily="34" charset="0"/>
              </a:rPr>
              <a:t>新一代通用目的技术（</a:t>
            </a:r>
            <a:r>
              <a:rPr lang="en-US" altLang="zh-CN" b="1" dirty="0">
                <a:latin typeface="Arial" panose="020B0604020202020204" pitchFamily="34" charset="0"/>
              </a:rPr>
              <a:t>GPT</a:t>
            </a:r>
            <a:r>
              <a:rPr lang="zh-CN" altLang="en-US" b="1" dirty="0">
                <a:latin typeface="Arial" panose="020B0604020202020204" pitchFamily="34" charset="0"/>
              </a:rPr>
              <a:t>，</a:t>
            </a:r>
            <a:r>
              <a:rPr lang="en-US" altLang="zh-CN" b="1" dirty="0">
                <a:latin typeface="Arial" panose="020B0604020202020204" pitchFamily="34" charset="0"/>
              </a:rPr>
              <a:t>General Purpose Technology</a:t>
            </a:r>
            <a:r>
              <a:rPr lang="zh-CN" altLang="en-US" b="1" dirty="0">
                <a:latin typeface="Arial" panose="020B0604020202020204" pitchFamily="34" charset="0"/>
              </a:rPr>
              <a:t>）</a:t>
            </a:r>
            <a:endParaRPr lang="en-US" altLang="zh-CN" b="1"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跨时代意义：继蒸汽动力、电力、信息技术之后的技术革命</a:t>
            </a:r>
            <a:endParaRPr lang="en-US" altLang="zh-CN" dirty="0">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核心特征与通用技术特征高度一致</a:t>
            </a:r>
            <a:endParaRPr lang="zh-CN" altLang="zh-CN" b="1" dirty="0">
              <a:latin typeface="Arial" panose="020B0604020202020204" pitchFamily="34" charset="0"/>
            </a:endParaRPr>
          </a:p>
        </p:txBody>
      </p:sp>
      <p:sp>
        <p:nvSpPr>
          <p:cNvPr id="2" name="文本框 1">
            <a:extLst>
              <a:ext uri="{FF2B5EF4-FFF2-40B4-BE49-F238E27FC236}">
                <a16:creationId xmlns:a16="http://schemas.microsoft.com/office/drawing/2014/main" id="{17892AAE-C524-4084-8C2F-D9CEB5AC5907}"/>
              </a:ext>
            </a:extLst>
          </p:cNvPr>
          <p:cNvSpPr txBox="1"/>
          <p:nvPr/>
        </p:nvSpPr>
        <p:spPr>
          <a:xfrm>
            <a:off x="4267200" y="2901950"/>
            <a:ext cx="3467100"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t>什么是通用目的技术？</a:t>
            </a:r>
          </a:p>
        </p:txBody>
      </p:sp>
      <p:sp>
        <p:nvSpPr>
          <p:cNvPr id="3" name="矩形: 圆角 2">
            <a:extLst>
              <a:ext uri="{FF2B5EF4-FFF2-40B4-BE49-F238E27FC236}">
                <a16:creationId xmlns:a16="http://schemas.microsoft.com/office/drawing/2014/main" id="{2B6E403D-AD7C-449B-8351-5C66330D2341}"/>
              </a:ext>
            </a:extLst>
          </p:cNvPr>
          <p:cNvSpPr/>
          <p:nvPr/>
        </p:nvSpPr>
        <p:spPr>
          <a:xfrm>
            <a:off x="1466848" y="3809578"/>
            <a:ext cx="1708150" cy="54610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普遍适用性</a:t>
            </a:r>
          </a:p>
        </p:txBody>
      </p:sp>
      <p:sp>
        <p:nvSpPr>
          <p:cNvPr id="7" name="矩形: 圆角 6">
            <a:extLst>
              <a:ext uri="{FF2B5EF4-FFF2-40B4-BE49-F238E27FC236}">
                <a16:creationId xmlns:a16="http://schemas.microsoft.com/office/drawing/2014/main" id="{42477CE3-9C6D-4CB1-AC39-739985B6132C}"/>
              </a:ext>
            </a:extLst>
          </p:cNvPr>
          <p:cNvSpPr/>
          <p:nvPr/>
        </p:nvSpPr>
        <p:spPr>
          <a:xfrm>
            <a:off x="5140325" y="3809578"/>
            <a:ext cx="1708150" cy="54610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动态演进性</a:t>
            </a:r>
          </a:p>
        </p:txBody>
      </p:sp>
      <p:sp>
        <p:nvSpPr>
          <p:cNvPr id="9" name="矩形: 圆角 8">
            <a:extLst>
              <a:ext uri="{FF2B5EF4-FFF2-40B4-BE49-F238E27FC236}">
                <a16:creationId xmlns:a16="http://schemas.microsoft.com/office/drawing/2014/main" id="{2E99331E-A2A1-41C1-B716-4DEC907DCC36}"/>
              </a:ext>
            </a:extLst>
          </p:cNvPr>
          <p:cNvSpPr/>
          <p:nvPr/>
        </p:nvSpPr>
        <p:spPr>
          <a:xfrm>
            <a:off x="9017002" y="3809578"/>
            <a:ext cx="1708150" cy="54610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创新互补性</a:t>
            </a:r>
          </a:p>
        </p:txBody>
      </p:sp>
      <p:cxnSp>
        <p:nvCxnSpPr>
          <p:cNvPr id="5" name="连接符: 肘形 4">
            <a:extLst>
              <a:ext uri="{FF2B5EF4-FFF2-40B4-BE49-F238E27FC236}">
                <a16:creationId xmlns:a16="http://schemas.microsoft.com/office/drawing/2014/main" id="{0FF66401-BD57-48E4-B862-9D5EB498E8B1}"/>
              </a:ext>
            </a:extLst>
          </p:cNvPr>
          <p:cNvCxnSpPr>
            <a:stCxn id="2" idx="2"/>
            <a:endCxn id="3" idx="0"/>
          </p:cNvCxnSpPr>
          <p:nvPr/>
        </p:nvCxnSpPr>
        <p:spPr>
          <a:xfrm rot="5400000">
            <a:off x="3937856" y="1746683"/>
            <a:ext cx="445963" cy="367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2784914-4601-4B53-85D5-A59E94424F32}"/>
              </a:ext>
            </a:extLst>
          </p:cNvPr>
          <p:cNvCxnSpPr>
            <a:stCxn id="2" idx="2"/>
            <a:endCxn id="7" idx="0"/>
          </p:cNvCxnSpPr>
          <p:nvPr/>
        </p:nvCxnSpPr>
        <p:spPr>
          <a:xfrm flipH="1">
            <a:off x="5994400" y="3363615"/>
            <a:ext cx="6350" cy="44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FC119A7D-F1A9-4DB7-8638-8EBD9ECDE6C9}"/>
              </a:ext>
            </a:extLst>
          </p:cNvPr>
          <p:cNvCxnSpPr>
            <a:stCxn id="2" idx="2"/>
            <a:endCxn id="9" idx="0"/>
          </p:cNvCxnSpPr>
          <p:nvPr/>
        </p:nvCxnSpPr>
        <p:spPr>
          <a:xfrm rot="16200000" flipH="1">
            <a:off x="7712932" y="1651432"/>
            <a:ext cx="445963" cy="38703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C505836-4371-42A9-A8EA-50FC663EE576}"/>
              </a:ext>
            </a:extLst>
          </p:cNvPr>
          <p:cNvSpPr/>
          <p:nvPr/>
        </p:nvSpPr>
        <p:spPr>
          <a:xfrm>
            <a:off x="1155698" y="4693689"/>
            <a:ext cx="2330450" cy="85494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a:t>它能广泛应用到大多数行业</a:t>
            </a:r>
          </a:p>
        </p:txBody>
      </p:sp>
      <p:sp>
        <p:nvSpPr>
          <p:cNvPr id="15" name="矩形 14">
            <a:extLst>
              <a:ext uri="{FF2B5EF4-FFF2-40B4-BE49-F238E27FC236}">
                <a16:creationId xmlns:a16="http://schemas.microsoft.com/office/drawing/2014/main" id="{8B19DFD8-778F-4CD1-8CE5-68FCDF51C823}"/>
              </a:ext>
            </a:extLst>
          </p:cNvPr>
          <p:cNvSpPr/>
          <p:nvPr/>
        </p:nvSpPr>
        <p:spPr>
          <a:xfrm>
            <a:off x="4829175" y="4693689"/>
            <a:ext cx="2330450" cy="85494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随着时间的推移，该技术能不断得到改进，使用成本不断降低</a:t>
            </a:r>
          </a:p>
        </p:txBody>
      </p:sp>
      <p:sp>
        <p:nvSpPr>
          <p:cNvPr id="16" name="矩形 15">
            <a:extLst>
              <a:ext uri="{FF2B5EF4-FFF2-40B4-BE49-F238E27FC236}">
                <a16:creationId xmlns:a16="http://schemas.microsoft.com/office/drawing/2014/main" id="{746BC8C7-1121-492B-98B7-746A22DA7B5C}"/>
              </a:ext>
            </a:extLst>
          </p:cNvPr>
          <p:cNvSpPr/>
          <p:nvPr/>
        </p:nvSpPr>
        <p:spPr>
          <a:xfrm>
            <a:off x="8705852" y="4693690"/>
            <a:ext cx="2330450" cy="85494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dirty="0"/>
              <a:t>它提高了应用部门的研发生产率，反过来促进该技术自身进步</a:t>
            </a:r>
          </a:p>
        </p:txBody>
      </p:sp>
      <p:cxnSp>
        <p:nvCxnSpPr>
          <p:cNvPr id="18" name="直接箭头连接符 17">
            <a:extLst>
              <a:ext uri="{FF2B5EF4-FFF2-40B4-BE49-F238E27FC236}">
                <a16:creationId xmlns:a16="http://schemas.microsoft.com/office/drawing/2014/main" id="{AA018C10-278F-4509-8C23-D920AE138F15}"/>
              </a:ext>
            </a:extLst>
          </p:cNvPr>
          <p:cNvCxnSpPr>
            <a:stCxn id="3" idx="2"/>
            <a:endCxn id="14" idx="0"/>
          </p:cNvCxnSpPr>
          <p:nvPr/>
        </p:nvCxnSpPr>
        <p:spPr>
          <a:xfrm>
            <a:off x="2320923" y="4355678"/>
            <a:ext cx="0" cy="33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F50C74F-7A42-4002-A00F-748E92A7FC92}"/>
              </a:ext>
            </a:extLst>
          </p:cNvPr>
          <p:cNvCxnSpPr>
            <a:stCxn id="7" idx="2"/>
            <a:endCxn id="15" idx="0"/>
          </p:cNvCxnSpPr>
          <p:nvPr/>
        </p:nvCxnSpPr>
        <p:spPr>
          <a:xfrm>
            <a:off x="5994400" y="4355678"/>
            <a:ext cx="0" cy="33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056A7D7-9AA0-4B68-881D-4B49AD07439F}"/>
              </a:ext>
            </a:extLst>
          </p:cNvPr>
          <p:cNvCxnSpPr>
            <a:stCxn id="9" idx="2"/>
            <a:endCxn id="16" idx="0"/>
          </p:cNvCxnSpPr>
          <p:nvPr/>
        </p:nvCxnSpPr>
        <p:spPr>
          <a:xfrm>
            <a:off x="9871077" y="4355678"/>
            <a:ext cx="0" cy="33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8306587-1CDA-4589-8ABB-3B093C614997}"/>
              </a:ext>
            </a:extLst>
          </p:cNvPr>
          <p:cNvSpPr txBox="1"/>
          <p:nvPr/>
        </p:nvSpPr>
        <p:spPr>
          <a:xfrm>
            <a:off x="1155698" y="5852181"/>
            <a:ext cx="10471152" cy="646331"/>
          </a:xfrm>
          <a:prstGeom prst="rect">
            <a:avLst/>
          </a:prstGeom>
          <a:noFill/>
        </p:spPr>
        <p:txBody>
          <a:bodyPr wrap="square" rtlCol="0">
            <a:spAutoFit/>
          </a:bodyPr>
          <a:lstStyle/>
          <a:p>
            <a:pPr algn="just"/>
            <a:r>
              <a:rPr lang="en-US" altLang="zh-CN" dirty="0">
                <a:latin typeface="+mn-ea"/>
              </a:rPr>
              <a:t>Bresnahan T F, Trajtenberg M. General purpose technologies ‘Engines of growth’?[J]. Journal of econometrics, 1995, 65(1): 83-108.</a:t>
            </a:r>
            <a:endParaRPr lang="zh-CN" altLang="en-US" dirty="0">
              <a:latin typeface="+mn-ea"/>
            </a:endParaRPr>
          </a:p>
        </p:txBody>
      </p:sp>
    </p:spTree>
    <p:custDataLst>
      <p:tags r:id="rId1"/>
    </p:custDataLst>
    <p:extLst>
      <p:ext uri="{BB962C8B-B14F-4D97-AF65-F5344CB8AC3E}">
        <p14:creationId xmlns:p14="http://schemas.microsoft.com/office/powerpoint/2010/main" val="141631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7">
            <a:extLst>
              <a:ext uri="{FF2B5EF4-FFF2-40B4-BE49-F238E27FC236}">
                <a16:creationId xmlns:a16="http://schemas.microsoft.com/office/drawing/2014/main" id="{BD8D3B2E-341E-41D6-B92D-89EEEA82F5FA}"/>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grpSp>
        <p:nvGrpSpPr>
          <p:cNvPr id="29" name="组合 28">
            <a:extLst>
              <a:ext uri="{FF2B5EF4-FFF2-40B4-BE49-F238E27FC236}">
                <a16:creationId xmlns:a16="http://schemas.microsoft.com/office/drawing/2014/main" id="{9C54CBC8-E1E8-48A1-9186-24DD91525E19}"/>
              </a:ext>
            </a:extLst>
          </p:cNvPr>
          <p:cNvGrpSpPr/>
          <p:nvPr/>
        </p:nvGrpSpPr>
        <p:grpSpPr>
          <a:xfrm>
            <a:off x="417770" y="999737"/>
            <a:ext cx="11087878" cy="1806963"/>
            <a:chOff x="298066" y="923537"/>
            <a:chExt cx="11087878" cy="1289821"/>
          </a:xfrm>
        </p:grpSpPr>
        <p:grpSp>
          <p:nvGrpSpPr>
            <p:cNvPr id="10" name="组合 9">
              <a:extLst>
                <a:ext uri="{FF2B5EF4-FFF2-40B4-BE49-F238E27FC236}">
                  <a16:creationId xmlns:a16="http://schemas.microsoft.com/office/drawing/2014/main" id="{DB4A7166-0D69-43F8-AB3A-087860F2F496}"/>
                </a:ext>
              </a:extLst>
            </p:cNvPr>
            <p:cNvGrpSpPr/>
            <p:nvPr/>
          </p:nvGrpSpPr>
          <p:grpSpPr>
            <a:xfrm>
              <a:off x="298066" y="923537"/>
              <a:ext cx="10293635" cy="1289821"/>
              <a:chOff x="850974" y="2832747"/>
              <a:chExt cx="9505437" cy="1289821"/>
            </a:xfrm>
          </p:grpSpPr>
          <p:sp>
            <p:nvSpPr>
              <p:cNvPr id="11" name="矩形: 圆角 10">
                <a:extLst>
                  <a:ext uri="{FF2B5EF4-FFF2-40B4-BE49-F238E27FC236}">
                    <a16:creationId xmlns:a16="http://schemas.microsoft.com/office/drawing/2014/main" id="{11173DF1-DEB5-4F9C-9EFB-1D81771BE240}"/>
                  </a:ext>
                </a:extLst>
              </p:cNvPr>
              <p:cNvSpPr/>
              <p:nvPr/>
            </p:nvSpPr>
            <p:spPr>
              <a:xfrm>
                <a:off x="4921250" y="2832747"/>
                <a:ext cx="1949450" cy="4953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技术特征</a:t>
                </a:r>
              </a:p>
            </p:txBody>
          </p:sp>
          <p:sp>
            <p:nvSpPr>
              <p:cNvPr id="12" name="矩形 11">
                <a:extLst>
                  <a:ext uri="{FF2B5EF4-FFF2-40B4-BE49-F238E27FC236}">
                    <a16:creationId xmlns:a16="http://schemas.microsoft.com/office/drawing/2014/main" id="{24F2C35C-3054-4DB4-A625-72D2D28A7079}"/>
                  </a:ext>
                </a:extLst>
              </p:cNvPr>
              <p:cNvSpPr/>
              <p:nvPr/>
            </p:nvSpPr>
            <p:spPr>
              <a:xfrm>
                <a:off x="850974" y="3735218"/>
                <a:ext cx="1466850"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运用的广泛性</a:t>
                </a:r>
              </a:p>
            </p:txBody>
          </p:sp>
          <p:cxnSp>
            <p:nvCxnSpPr>
              <p:cNvPr id="18" name="连接符: 肘形 17">
                <a:extLst>
                  <a:ext uri="{FF2B5EF4-FFF2-40B4-BE49-F238E27FC236}">
                    <a16:creationId xmlns:a16="http://schemas.microsoft.com/office/drawing/2014/main" id="{E8209E2F-7A09-4413-B64E-92B0E757E135}"/>
                  </a:ext>
                </a:extLst>
              </p:cNvPr>
              <p:cNvCxnSpPr>
                <a:cxnSpLocks/>
                <a:stCxn id="11" idx="2"/>
                <a:endCxn id="12" idx="0"/>
              </p:cNvCxnSpPr>
              <p:nvPr/>
            </p:nvCxnSpPr>
            <p:spPr>
              <a:xfrm rot="5400000">
                <a:off x="3536602" y="1375845"/>
                <a:ext cx="407171" cy="43115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389F10B6-9B71-4E14-BFB9-F17816726342}"/>
                  </a:ext>
                </a:extLst>
              </p:cNvPr>
              <p:cNvCxnSpPr>
                <a:cxnSpLocks/>
                <a:stCxn id="11" idx="2"/>
                <a:endCxn id="23" idx="0"/>
              </p:cNvCxnSpPr>
              <p:nvPr/>
            </p:nvCxnSpPr>
            <p:spPr>
              <a:xfrm rot="5400000">
                <a:off x="4612649" y="2446307"/>
                <a:ext cx="401586" cy="2165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7365C8EF-1D5C-4659-AFE0-57C5E25EBB67}"/>
                  </a:ext>
                </a:extLst>
              </p:cNvPr>
              <p:cNvCxnSpPr>
                <a:cxnSpLocks/>
                <a:stCxn id="11" idx="2"/>
                <a:endCxn id="25" idx="0"/>
              </p:cNvCxnSpPr>
              <p:nvPr/>
            </p:nvCxnSpPr>
            <p:spPr>
              <a:xfrm rot="16200000" flipH="1">
                <a:off x="6795319" y="2428703"/>
                <a:ext cx="401586" cy="2200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99AD84FF-B808-4073-8FD6-01AFD1380D79}"/>
                  </a:ext>
                </a:extLst>
              </p:cNvPr>
              <p:cNvCxnSpPr>
                <a:cxnSpLocks/>
                <a:stCxn id="11" idx="2"/>
                <a:endCxn id="27" idx="0"/>
              </p:cNvCxnSpPr>
              <p:nvPr/>
            </p:nvCxnSpPr>
            <p:spPr>
              <a:xfrm rot="16200000" flipH="1">
                <a:off x="7925400" y="1298622"/>
                <a:ext cx="401586" cy="4460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03D9099-8205-406D-B8EE-825BA74E758D}"/>
                  </a:ext>
                </a:extLst>
              </p:cNvPr>
              <p:cNvCxnSpPr>
                <a:cxnSpLocks/>
                <a:stCxn id="11" idx="2"/>
                <a:endCxn id="24" idx="0"/>
              </p:cNvCxnSpPr>
              <p:nvPr/>
            </p:nvCxnSpPr>
            <p:spPr>
              <a:xfrm>
                <a:off x="5895975" y="3328047"/>
                <a:ext cx="0" cy="40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65776F4D-A8CB-48FD-9C6A-21B1C7605FF9}"/>
                </a:ext>
              </a:extLst>
            </p:cNvPr>
            <p:cNvSpPr/>
            <p:nvPr/>
          </p:nvSpPr>
          <p:spPr>
            <a:xfrm>
              <a:off x="2622568" y="1820423"/>
              <a:ext cx="1588482"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创新的互补性</a:t>
              </a:r>
            </a:p>
          </p:txBody>
        </p:sp>
        <p:sp>
          <p:nvSpPr>
            <p:cNvPr id="24" name="矩形 23">
              <a:extLst>
                <a:ext uri="{FF2B5EF4-FFF2-40B4-BE49-F238E27FC236}">
                  <a16:creationId xmlns:a16="http://schemas.microsoft.com/office/drawing/2014/main" id="{A9F770DC-6220-486F-879B-5BCDD74FAE79}"/>
                </a:ext>
              </a:extLst>
            </p:cNvPr>
            <p:cNvSpPr/>
            <p:nvPr/>
          </p:nvSpPr>
          <p:spPr>
            <a:xfrm>
              <a:off x="4967162" y="1826008"/>
              <a:ext cx="1588482"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持续的迭代性</a:t>
              </a:r>
            </a:p>
          </p:txBody>
        </p:sp>
        <p:sp>
          <p:nvSpPr>
            <p:cNvPr id="25" name="矩形 24">
              <a:extLst>
                <a:ext uri="{FF2B5EF4-FFF2-40B4-BE49-F238E27FC236}">
                  <a16:creationId xmlns:a16="http://schemas.microsoft.com/office/drawing/2014/main" id="{20783871-A63D-4D6C-ACDF-A407016CF1F7}"/>
                </a:ext>
              </a:extLst>
            </p:cNvPr>
            <p:cNvSpPr/>
            <p:nvPr/>
          </p:nvSpPr>
          <p:spPr>
            <a:xfrm>
              <a:off x="7349884" y="1820423"/>
              <a:ext cx="1588482"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技术的协同性和替代性</a:t>
              </a:r>
            </a:p>
          </p:txBody>
        </p:sp>
        <p:sp>
          <p:nvSpPr>
            <p:cNvPr id="27" name="矩形 26">
              <a:extLst>
                <a:ext uri="{FF2B5EF4-FFF2-40B4-BE49-F238E27FC236}">
                  <a16:creationId xmlns:a16="http://schemas.microsoft.com/office/drawing/2014/main" id="{51606933-2A74-482C-B528-EF6BD1FFC1AD}"/>
                </a:ext>
              </a:extLst>
            </p:cNvPr>
            <p:cNvSpPr/>
            <p:nvPr/>
          </p:nvSpPr>
          <p:spPr>
            <a:xfrm>
              <a:off x="9797462" y="1820423"/>
              <a:ext cx="1588482" cy="38735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价值实现的滞后性</a:t>
              </a:r>
            </a:p>
          </p:txBody>
        </p:sp>
      </p:grpSp>
      <p:sp>
        <p:nvSpPr>
          <p:cNvPr id="30" name="文本框 29">
            <a:extLst>
              <a:ext uri="{FF2B5EF4-FFF2-40B4-BE49-F238E27FC236}">
                <a16:creationId xmlns:a16="http://schemas.microsoft.com/office/drawing/2014/main" id="{9C1AF5CB-27F8-4F02-A6D6-63E96107336B}"/>
              </a:ext>
            </a:extLst>
          </p:cNvPr>
          <p:cNvSpPr txBox="1"/>
          <p:nvPr/>
        </p:nvSpPr>
        <p:spPr>
          <a:xfrm>
            <a:off x="75246" y="3016149"/>
            <a:ext cx="2233345" cy="2632003"/>
          </a:xfrm>
          <a:prstGeom prst="rect">
            <a:avLst/>
          </a:prstGeom>
          <a:noFill/>
          <a:ln w="19050">
            <a:solidFill>
              <a:schemeClr val="accent1"/>
            </a:solidFill>
            <a:prstDash val="dash"/>
          </a:ln>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en-US" altLang="zh-CN" sz="1600" dirty="0">
                <a:latin typeface="Arial" panose="020B0604020202020204" pitchFamily="34" charset="0"/>
              </a:rPr>
              <a:t>AI</a:t>
            </a:r>
            <a:r>
              <a:rPr lang="zh-CN" altLang="en-US" sz="1600" dirty="0">
                <a:latin typeface="Arial" panose="020B0604020202020204" pitchFamily="34" charset="0"/>
              </a:rPr>
              <a:t>在多个行业产生变革</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与蒸汽、电力、</a:t>
            </a:r>
            <a:r>
              <a:rPr lang="en-US" altLang="zh-CN" sz="1600" dirty="0">
                <a:latin typeface="Arial" panose="020B0604020202020204" pitchFamily="34" charset="0"/>
              </a:rPr>
              <a:t>ICT</a:t>
            </a:r>
            <a:r>
              <a:rPr lang="zh-CN" altLang="en-US" sz="1600" dirty="0">
                <a:latin typeface="Arial" panose="020B0604020202020204" pitchFamily="34" charset="0"/>
              </a:rPr>
              <a:t>一样具备强渗透性</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en-US" altLang="zh-CN" sz="1600" dirty="0">
                <a:latin typeface="Arial" panose="020B0604020202020204" pitchFamily="34" charset="0"/>
              </a:rPr>
              <a:t>AI</a:t>
            </a:r>
            <a:r>
              <a:rPr lang="zh-CN" altLang="en-US" sz="1600" dirty="0">
                <a:latin typeface="Arial" panose="020B0604020202020204" pitchFamily="34" charset="0"/>
              </a:rPr>
              <a:t>的</a:t>
            </a:r>
            <a:r>
              <a:rPr lang="zh-CN" altLang="zh-CN" sz="1600" dirty="0"/>
              <a:t>可扩展性和可持续性</a:t>
            </a:r>
            <a:endParaRPr lang="en-US" altLang="zh-CN" sz="1600" dirty="0"/>
          </a:p>
          <a:p>
            <a:pPr marL="285750" lvl="0" indent="-285750" algn="just" eaLnBrk="0" fontAlgn="base" hangingPunct="0">
              <a:lnSpc>
                <a:spcPct val="150000"/>
              </a:lnSpc>
              <a:spcBef>
                <a:spcPct val="0"/>
              </a:spcBef>
              <a:spcAft>
                <a:spcPct val="0"/>
              </a:spcAft>
              <a:buFont typeface="Wingdings" panose="05000000000000000000" pitchFamily="2" charset="2"/>
              <a:buChar char="Ø"/>
            </a:pPr>
            <a:endParaRPr lang="en-US" altLang="zh-CN" sz="1600" dirty="0"/>
          </a:p>
        </p:txBody>
      </p:sp>
      <p:sp>
        <p:nvSpPr>
          <p:cNvPr id="31" name="文本框 30">
            <a:extLst>
              <a:ext uri="{FF2B5EF4-FFF2-40B4-BE49-F238E27FC236}">
                <a16:creationId xmlns:a16="http://schemas.microsoft.com/office/drawing/2014/main" id="{F38F5C2C-08C3-4446-B47C-1ACD5DB0F62B}"/>
              </a:ext>
            </a:extLst>
          </p:cNvPr>
          <p:cNvSpPr txBox="1"/>
          <p:nvPr/>
        </p:nvSpPr>
        <p:spPr>
          <a:xfrm>
            <a:off x="2340155" y="3020120"/>
            <a:ext cx="2233345" cy="2633734"/>
          </a:xfrm>
          <a:prstGeom prst="rect">
            <a:avLst/>
          </a:prstGeom>
          <a:noFill/>
          <a:ln w="19050">
            <a:solidFill>
              <a:schemeClr val="accent1"/>
            </a:solidFill>
            <a:prstDash val="dash"/>
          </a:ln>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en-US" altLang="zh-CN" sz="1600" dirty="0">
                <a:latin typeface="Arial" panose="020B0604020202020204" pitchFamily="34" charset="0"/>
              </a:rPr>
              <a:t>AI</a:t>
            </a:r>
            <a:r>
              <a:rPr lang="zh-CN" altLang="en-US" sz="1600" dirty="0">
                <a:latin typeface="Arial" panose="020B0604020202020204" pitchFamily="34" charset="0"/>
              </a:rPr>
              <a:t>作为“发明方法的发明” </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改善知识搜索、识别新组合</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产生大量技术机会，带动动态互补创新</a:t>
            </a:r>
          </a:p>
        </p:txBody>
      </p:sp>
      <p:sp>
        <p:nvSpPr>
          <p:cNvPr id="32" name="文本框 31">
            <a:extLst>
              <a:ext uri="{FF2B5EF4-FFF2-40B4-BE49-F238E27FC236}">
                <a16:creationId xmlns:a16="http://schemas.microsoft.com/office/drawing/2014/main" id="{D68FF212-7B8C-4B1F-A4A4-B658AC47FF42}"/>
              </a:ext>
            </a:extLst>
          </p:cNvPr>
          <p:cNvSpPr txBox="1"/>
          <p:nvPr/>
        </p:nvSpPr>
        <p:spPr>
          <a:xfrm>
            <a:off x="4605064" y="3016149"/>
            <a:ext cx="2506935" cy="2633734"/>
          </a:xfrm>
          <a:prstGeom prst="rect">
            <a:avLst/>
          </a:prstGeom>
          <a:noFill/>
          <a:ln w="19050">
            <a:solidFill>
              <a:schemeClr val="accent1"/>
            </a:solidFill>
            <a:prstDash val="dash"/>
          </a:ln>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b="1" dirty="0">
                <a:latin typeface="Arial" panose="020B0604020202020204" pitchFamily="34" charset="0"/>
              </a:rPr>
              <a:t>算法演进：</a:t>
            </a:r>
            <a:r>
              <a:rPr lang="en-US" altLang="zh-CN" sz="1600" dirty="0">
                <a:latin typeface="Arial" panose="020B0604020202020204" pitchFamily="34" charset="0"/>
              </a:rPr>
              <a:t>CNN → LSTM→Transformer</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b="1" dirty="0">
                <a:latin typeface="Arial" panose="020B0604020202020204" pitchFamily="34" charset="0"/>
              </a:rPr>
              <a:t>算力进步：</a:t>
            </a:r>
            <a:r>
              <a:rPr lang="en-US" altLang="zh-CN" sz="1600" dirty="0">
                <a:latin typeface="Arial" panose="020B0604020202020204" pitchFamily="34" charset="0"/>
              </a:rPr>
              <a:t>GPU</a:t>
            </a:r>
            <a:r>
              <a:rPr lang="zh-CN" altLang="en-US" sz="1600" dirty="0">
                <a:latin typeface="Arial" panose="020B0604020202020204" pitchFamily="34" charset="0"/>
              </a:rPr>
              <a:t>、</a:t>
            </a:r>
            <a:r>
              <a:rPr lang="en-US" altLang="zh-CN" sz="1600" dirty="0">
                <a:latin typeface="Arial" panose="020B0604020202020204" pitchFamily="34" charset="0"/>
              </a:rPr>
              <a:t>TPU</a:t>
            </a:r>
            <a:r>
              <a:rPr lang="zh-CN" altLang="en-US" sz="1600" dirty="0">
                <a:latin typeface="Arial" panose="020B0604020202020204" pitchFamily="34" charset="0"/>
              </a:rPr>
              <a:t>提升训练可行性</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b="1" dirty="0">
                <a:latin typeface="Arial" panose="020B0604020202020204" pitchFamily="34" charset="0"/>
              </a:rPr>
              <a:t>数据</a:t>
            </a:r>
            <a:r>
              <a:rPr lang="zh-CN" altLang="en-US" sz="1600" dirty="0">
                <a:latin typeface="Arial" panose="020B0604020202020204" pitchFamily="34" charset="0"/>
              </a:rPr>
              <a:t>规模与多样性持续增长</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跨领域</a:t>
            </a:r>
            <a:r>
              <a:rPr lang="zh-CN" altLang="en-US" sz="1600" b="1" dirty="0">
                <a:latin typeface="Arial" panose="020B0604020202020204" pitchFamily="34" charset="0"/>
              </a:rPr>
              <a:t>融合</a:t>
            </a:r>
            <a:r>
              <a:rPr lang="zh-CN" altLang="en-US" sz="1600" dirty="0">
                <a:latin typeface="Arial" panose="020B0604020202020204" pitchFamily="34" charset="0"/>
              </a:rPr>
              <a:t>催生新场景</a:t>
            </a:r>
          </a:p>
        </p:txBody>
      </p:sp>
      <p:sp>
        <p:nvSpPr>
          <p:cNvPr id="33" name="文本框 32">
            <a:extLst>
              <a:ext uri="{FF2B5EF4-FFF2-40B4-BE49-F238E27FC236}">
                <a16:creationId xmlns:a16="http://schemas.microsoft.com/office/drawing/2014/main" id="{0FC3BE77-4DCF-4770-9B69-6531A8B4F1AF}"/>
              </a:ext>
            </a:extLst>
          </p:cNvPr>
          <p:cNvSpPr txBox="1"/>
          <p:nvPr/>
        </p:nvSpPr>
        <p:spPr>
          <a:xfrm>
            <a:off x="7148287" y="3016149"/>
            <a:ext cx="2400764" cy="2633734"/>
          </a:xfrm>
          <a:prstGeom prst="rect">
            <a:avLst/>
          </a:prstGeom>
          <a:noFill/>
          <a:ln w="19050">
            <a:solidFill>
              <a:schemeClr val="accent1"/>
            </a:solidFill>
            <a:prstDash val="dash"/>
          </a:ln>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b="1" dirty="0">
                <a:latin typeface="Arial" panose="020B0604020202020204" pitchFamily="34" charset="0"/>
              </a:rPr>
              <a:t>协同：</a:t>
            </a:r>
            <a:r>
              <a:rPr lang="zh-CN" altLang="en-US" sz="1600" dirty="0">
                <a:latin typeface="Arial" panose="020B0604020202020204" pitchFamily="34" charset="0"/>
              </a:rPr>
              <a:t>提升要素配合度，降低摩擦成本，提高全要素生产率</a:t>
            </a:r>
            <a:endParaRPr lang="en-US" altLang="zh-CN" sz="1600"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b="1" dirty="0">
                <a:latin typeface="Arial" panose="020B0604020202020204" pitchFamily="34" charset="0"/>
              </a:rPr>
              <a:t>替代：</a:t>
            </a:r>
            <a:r>
              <a:rPr lang="zh-CN" altLang="en-US" sz="1600" dirty="0">
                <a:latin typeface="Arial" panose="020B0604020202020204" pitchFamily="34" charset="0"/>
              </a:rPr>
              <a:t>替代非</a:t>
            </a:r>
            <a:r>
              <a:rPr lang="en-US" altLang="zh-CN" sz="1600" dirty="0">
                <a:latin typeface="Arial" panose="020B0604020202020204" pitchFamily="34" charset="0"/>
              </a:rPr>
              <a:t>ICT</a:t>
            </a:r>
            <a:r>
              <a:rPr lang="zh-CN" altLang="en-US" sz="1600" dirty="0">
                <a:latin typeface="Arial" panose="020B0604020202020204" pitchFamily="34" charset="0"/>
              </a:rPr>
              <a:t>资本，延续自动化替代劳动趋势，且可替代智力劳动</a:t>
            </a:r>
            <a:endParaRPr lang="zh-CN" altLang="en-US" sz="1600" b="1" dirty="0"/>
          </a:p>
        </p:txBody>
      </p:sp>
      <p:sp>
        <p:nvSpPr>
          <p:cNvPr id="35" name="文本框 34">
            <a:extLst>
              <a:ext uri="{FF2B5EF4-FFF2-40B4-BE49-F238E27FC236}">
                <a16:creationId xmlns:a16="http://schemas.microsoft.com/office/drawing/2014/main" id="{279CBF50-E66B-4894-9752-2DD7EC58C16F}"/>
              </a:ext>
            </a:extLst>
          </p:cNvPr>
          <p:cNvSpPr txBox="1"/>
          <p:nvPr/>
        </p:nvSpPr>
        <p:spPr>
          <a:xfrm>
            <a:off x="9580615" y="3016149"/>
            <a:ext cx="2506935" cy="2633734"/>
          </a:xfrm>
          <a:prstGeom prst="rect">
            <a:avLst/>
          </a:prstGeom>
          <a:noFill/>
          <a:ln w="19050">
            <a:solidFill>
              <a:schemeClr val="accent1"/>
            </a:solidFill>
            <a:prstDash val="dash"/>
          </a:ln>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u"/>
            </a:pPr>
            <a:r>
              <a:rPr lang="en-US" altLang="zh-CN" sz="1600" dirty="0">
                <a:latin typeface="Arial" panose="020B0604020202020204" pitchFamily="34" charset="0"/>
              </a:rPr>
              <a:t>GPT</a:t>
            </a:r>
            <a:r>
              <a:rPr lang="zh-CN" altLang="en-US" sz="1600" dirty="0">
                <a:latin typeface="Arial" panose="020B0604020202020204" pitchFamily="34" charset="0"/>
              </a:rPr>
              <a:t>扩散呈</a:t>
            </a:r>
            <a:r>
              <a:rPr lang="en-US" altLang="zh-CN" sz="1600" dirty="0">
                <a:latin typeface="Arial" panose="020B0604020202020204" pitchFamily="34" charset="0"/>
              </a:rPr>
              <a:t>S</a:t>
            </a:r>
            <a:r>
              <a:rPr lang="zh-CN" altLang="en-US" sz="1600" dirty="0">
                <a:latin typeface="Arial" panose="020B0604020202020204" pitchFamily="34" charset="0"/>
              </a:rPr>
              <a:t>形曲线</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en-US" altLang="zh-CN" sz="1600" dirty="0">
                <a:latin typeface="Arial" panose="020B0604020202020204" pitchFamily="34" charset="0"/>
              </a:rPr>
              <a:t>AI</a:t>
            </a:r>
            <a:r>
              <a:rPr lang="zh-CN" altLang="en-US" sz="1600" dirty="0">
                <a:latin typeface="Arial" panose="020B0604020202020204" pitchFamily="34" charset="0"/>
              </a:rPr>
              <a:t>扩散阶段：识别与导入→生成协同→成熟</a:t>
            </a:r>
          </a:p>
          <a:p>
            <a:pPr marL="285750" lvl="0"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影响滞后原因：</a:t>
            </a:r>
          </a:p>
          <a:p>
            <a:pPr marL="742950" lvl="1"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技术积累需时间</a:t>
            </a:r>
          </a:p>
          <a:p>
            <a:pPr marL="742950" lvl="1" indent="-285750" algn="just" eaLnBrk="0" fontAlgn="base" hangingPunct="0">
              <a:lnSpc>
                <a:spcPct val="150000"/>
              </a:lnSpc>
              <a:spcBef>
                <a:spcPct val="0"/>
              </a:spcBef>
              <a:spcAft>
                <a:spcPct val="0"/>
              </a:spcAft>
              <a:buFont typeface="Wingdings" panose="05000000000000000000" pitchFamily="2" charset="2"/>
              <a:buChar char="u"/>
            </a:pPr>
            <a:r>
              <a:rPr lang="zh-CN" altLang="en-US" sz="1600" dirty="0">
                <a:latin typeface="Arial" panose="020B0604020202020204" pitchFamily="34" charset="0"/>
              </a:rPr>
              <a:t>补充性投资不可或缺</a:t>
            </a:r>
            <a:endParaRPr lang="en-US" altLang="zh-CN" sz="1600" dirty="0">
              <a:latin typeface="Arial" panose="020B0604020202020204" pitchFamily="34" charset="0"/>
            </a:endParaRPr>
          </a:p>
        </p:txBody>
      </p:sp>
    </p:spTree>
    <p:custDataLst>
      <p:tags r:id="rId1"/>
    </p:custDataLst>
    <p:extLst>
      <p:ext uri="{BB962C8B-B14F-4D97-AF65-F5344CB8AC3E}">
        <p14:creationId xmlns:p14="http://schemas.microsoft.com/office/powerpoint/2010/main" val="4191122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7">
            <a:extLst>
              <a:ext uri="{FF2B5EF4-FFF2-40B4-BE49-F238E27FC236}">
                <a16:creationId xmlns:a16="http://schemas.microsoft.com/office/drawing/2014/main" id="{EB102386-C82B-400C-88A2-0DAAE2BF5249}"/>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grpSp>
        <p:nvGrpSpPr>
          <p:cNvPr id="8" name="组合 7">
            <a:extLst>
              <a:ext uri="{FF2B5EF4-FFF2-40B4-BE49-F238E27FC236}">
                <a16:creationId xmlns:a16="http://schemas.microsoft.com/office/drawing/2014/main" id="{86030713-90C7-43EE-849F-082C63C2247F}"/>
              </a:ext>
            </a:extLst>
          </p:cNvPr>
          <p:cNvGrpSpPr/>
          <p:nvPr/>
        </p:nvGrpSpPr>
        <p:grpSpPr>
          <a:xfrm>
            <a:off x="3123210" y="2069033"/>
            <a:ext cx="5429304" cy="2708805"/>
            <a:chOff x="6629390" y="1164184"/>
            <a:chExt cx="4958167" cy="2363982"/>
          </a:xfrm>
        </p:grpSpPr>
        <p:sp>
          <p:nvSpPr>
            <p:cNvPr id="9" name="文本框 8">
              <a:extLst>
                <a:ext uri="{FF2B5EF4-FFF2-40B4-BE49-F238E27FC236}">
                  <a16:creationId xmlns:a16="http://schemas.microsoft.com/office/drawing/2014/main" id="{6F52CFE0-9E1A-4B4B-A690-593BF7AC4F02}"/>
                </a:ext>
              </a:extLst>
            </p:cNvPr>
            <p:cNvSpPr txBox="1"/>
            <p:nvPr/>
          </p:nvSpPr>
          <p:spPr>
            <a:xfrm>
              <a:off x="6629390" y="1866173"/>
              <a:ext cx="4958167" cy="1661993"/>
            </a:xfrm>
            <a:prstGeom prst="rect">
              <a:avLst/>
            </a:prstGeom>
            <a:noFill/>
            <a:ln w="19050">
              <a:solidFill>
                <a:schemeClr val="accent1"/>
              </a:solidFill>
              <a:prstDash val="dash"/>
            </a:ln>
          </p:spPr>
          <p:txBody>
            <a:bodyPr wrap="square" rtlCol="0">
              <a:spAutoFit/>
            </a:bodyPr>
            <a:lstStyle/>
            <a:p>
              <a:pPr algn="just">
                <a:spcBef>
                  <a:spcPts val="1200"/>
                </a:spcBef>
              </a:pPr>
              <a:r>
                <a:rPr lang="zh-CN" altLang="en-US" b="1" dirty="0">
                  <a:solidFill>
                    <a:srgbClr val="AE282F"/>
                  </a:solidFill>
                </a:rPr>
                <a:t>“人工智能</a:t>
              </a:r>
              <a:r>
                <a:rPr lang="en-US" altLang="zh-CN" b="1" dirty="0">
                  <a:solidFill>
                    <a:srgbClr val="AE282F"/>
                  </a:solidFill>
                </a:rPr>
                <a:t>+”</a:t>
              </a:r>
              <a:r>
                <a:rPr lang="zh-CN" altLang="en-US" b="1" dirty="0">
                  <a:solidFill>
                    <a:srgbClr val="AE282F"/>
                  </a:solidFill>
                </a:rPr>
                <a:t>科学技术</a:t>
              </a:r>
              <a:endParaRPr lang="en-US" altLang="zh-CN" b="1" dirty="0">
                <a:solidFill>
                  <a:srgbClr val="AE282F"/>
                </a:solidFill>
              </a:endParaRPr>
            </a:p>
            <a:p>
              <a:pPr marL="742950" lvl="1" indent="-285750" algn="just">
                <a:spcBef>
                  <a:spcPts val="1200"/>
                </a:spcBef>
                <a:buFont typeface="Wingdings" panose="05000000000000000000" pitchFamily="2" charset="2"/>
                <a:buChar char="ü"/>
              </a:pPr>
              <a:r>
                <a:rPr lang="zh-CN" altLang="en-US" b="1" dirty="0">
                  <a:solidFill>
                    <a:srgbClr val="AE282F"/>
                  </a:solidFill>
                </a:rPr>
                <a:t>加速科学发现进程</a:t>
              </a:r>
              <a:endParaRPr lang="en-US" altLang="zh-CN" dirty="0"/>
            </a:p>
            <a:p>
              <a:pPr marL="742950" lvl="1" indent="-285750" algn="just">
                <a:spcBef>
                  <a:spcPts val="1200"/>
                </a:spcBef>
                <a:buFont typeface="Wingdings" panose="05000000000000000000" pitchFamily="2" charset="2"/>
                <a:buChar char="ü"/>
              </a:pPr>
              <a:r>
                <a:rPr lang="zh-CN" altLang="en-US" b="1" dirty="0">
                  <a:solidFill>
                    <a:srgbClr val="AE282F"/>
                  </a:solidFill>
                </a:rPr>
                <a:t>驱动技术研发模式创新和效能提升</a:t>
              </a:r>
              <a:endParaRPr lang="en-US" altLang="zh-CN" b="1" dirty="0">
                <a:solidFill>
                  <a:srgbClr val="AE282F"/>
                </a:solidFill>
              </a:endParaRPr>
            </a:p>
            <a:p>
              <a:pPr marL="742950" lvl="1" indent="-285750" algn="just">
                <a:spcBef>
                  <a:spcPts val="1200"/>
                </a:spcBef>
                <a:buFont typeface="Wingdings" panose="05000000000000000000" pitchFamily="2" charset="2"/>
                <a:buChar char="ü"/>
              </a:pPr>
              <a:r>
                <a:rPr lang="zh-CN" altLang="en-US" b="1" dirty="0">
                  <a:solidFill>
                    <a:srgbClr val="AE282F"/>
                  </a:solidFill>
                </a:rPr>
                <a:t>创新哲学社会科学研究方法</a:t>
              </a:r>
              <a:endParaRPr lang="zh-CN" altLang="en-US" dirty="0"/>
            </a:p>
          </p:txBody>
        </p:sp>
        <p:sp>
          <p:nvSpPr>
            <p:cNvPr id="10" name="矩形 9">
              <a:extLst>
                <a:ext uri="{FF2B5EF4-FFF2-40B4-BE49-F238E27FC236}">
                  <a16:creationId xmlns:a16="http://schemas.microsoft.com/office/drawing/2014/main" id="{750BEDDE-1E5A-49EF-988C-5B7B1D788FFA}"/>
                </a:ext>
              </a:extLst>
            </p:cNvPr>
            <p:cNvSpPr/>
            <p:nvPr/>
          </p:nvSpPr>
          <p:spPr>
            <a:xfrm>
              <a:off x="6629390" y="1164184"/>
              <a:ext cx="4958167" cy="598683"/>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国务院关于深入实施“人工智能</a:t>
              </a:r>
              <a:r>
                <a:rPr lang="en-US" altLang="zh-CN" dirty="0"/>
                <a:t>+”</a:t>
              </a:r>
              <a:r>
                <a:rPr lang="zh-CN" altLang="en-US" dirty="0"/>
                <a:t>行动的意见</a:t>
              </a:r>
            </a:p>
          </p:txBody>
        </p:sp>
      </p:grpSp>
    </p:spTree>
    <p:custDataLst>
      <p:tags r:id="rId1"/>
    </p:custDataLst>
    <p:extLst>
      <p:ext uri="{BB962C8B-B14F-4D97-AF65-F5344CB8AC3E}">
        <p14:creationId xmlns:p14="http://schemas.microsoft.com/office/powerpoint/2010/main" val="3871969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7">
            <a:extLst>
              <a:ext uri="{FF2B5EF4-FFF2-40B4-BE49-F238E27FC236}">
                <a16:creationId xmlns:a16="http://schemas.microsoft.com/office/drawing/2014/main" id="{EB102386-C82B-400C-88A2-0DAAE2BF5249}"/>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pic>
        <p:nvPicPr>
          <p:cNvPr id="3" name="图片 2">
            <a:extLst>
              <a:ext uri="{FF2B5EF4-FFF2-40B4-BE49-F238E27FC236}">
                <a16:creationId xmlns:a16="http://schemas.microsoft.com/office/drawing/2014/main" id="{966BB41D-54B3-4FC9-A635-B67F97B0F7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275" y="1041721"/>
            <a:ext cx="2924670" cy="5199413"/>
          </a:xfrm>
          <a:prstGeom prst="rect">
            <a:avLst/>
          </a:prstGeom>
        </p:spPr>
      </p:pic>
      <p:pic>
        <p:nvPicPr>
          <p:cNvPr id="5" name="图片 4">
            <a:extLst>
              <a:ext uri="{FF2B5EF4-FFF2-40B4-BE49-F238E27FC236}">
                <a16:creationId xmlns:a16="http://schemas.microsoft.com/office/drawing/2014/main" id="{3AB3638B-EDD6-4DE8-945C-2675EBAFCA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204" y="1041720"/>
            <a:ext cx="2924670" cy="5199413"/>
          </a:xfrm>
          <a:prstGeom prst="rect">
            <a:avLst/>
          </a:prstGeom>
        </p:spPr>
      </p:pic>
      <p:pic>
        <p:nvPicPr>
          <p:cNvPr id="11" name="图片 10">
            <a:extLst>
              <a:ext uri="{FF2B5EF4-FFF2-40B4-BE49-F238E27FC236}">
                <a16:creationId xmlns:a16="http://schemas.microsoft.com/office/drawing/2014/main" id="{BF0FE137-D314-4A20-8761-8F1710F1C3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1133" y="1042339"/>
            <a:ext cx="2924321" cy="5198794"/>
          </a:xfrm>
          <a:prstGeom prst="rect">
            <a:avLst/>
          </a:prstGeom>
        </p:spPr>
      </p:pic>
    </p:spTree>
    <p:custDataLst>
      <p:tags r:id="rId1"/>
    </p:custDataLst>
    <p:extLst>
      <p:ext uri="{BB962C8B-B14F-4D97-AF65-F5344CB8AC3E}">
        <p14:creationId xmlns:p14="http://schemas.microsoft.com/office/powerpoint/2010/main" val="152117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593767" y="852957"/>
            <a:ext cx="6823033" cy="3947876"/>
          </a:xfrm>
          <a:prstGeom prst="rect">
            <a:avLst/>
          </a:prstGeom>
          <a:noFill/>
        </p:spPr>
        <p:txBody>
          <a:bodyPr wrap="square" rtlCol="0">
            <a:spAutoFit/>
          </a:bodyPr>
          <a:lstStyle/>
          <a:p>
            <a:pPr algn="just">
              <a:lnSpc>
                <a:spcPct val="200000"/>
              </a:lnSpc>
            </a:pPr>
            <a:r>
              <a:rPr lang="zh-CN" altLang="en-US" sz="2000" b="1" dirty="0"/>
              <a:t>广义人工智能技术的三大核心要素</a:t>
            </a:r>
            <a:endParaRPr lang="en-US" altLang="zh-CN" sz="2000" b="1" dirty="0"/>
          </a:p>
          <a:p>
            <a:pPr marL="742950" lvl="1" indent="-285750" algn="just">
              <a:lnSpc>
                <a:spcPct val="200000"/>
              </a:lnSpc>
              <a:buFont typeface="Wingdings" panose="05000000000000000000" pitchFamily="2" charset="2"/>
              <a:buChar char="l"/>
            </a:pPr>
            <a:r>
              <a:rPr lang="zh-CN" altLang="en-US" b="1" dirty="0"/>
              <a:t>马特</a:t>
            </a:r>
            <a:r>
              <a:rPr lang="en-US" altLang="zh-CN" b="1" dirty="0"/>
              <a:t>·</a:t>
            </a:r>
            <a:r>
              <a:rPr lang="zh-CN" altLang="en-US" b="1" dirty="0"/>
              <a:t>泰迪：</a:t>
            </a:r>
            <a:r>
              <a:rPr lang="zh-CN" altLang="en-US" dirty="0"/>
              <a:t>人工智能技术是一个完整的端到端的人工智能解决方案，能够吸收人类层面的知识，并利用这些知识使以前只有人类才能完成的任务进行自动化和加速。</a:t>
            </a:r>
            <a:endParaRPr lang="en-US" altLang="zh-CN" dirty="0"/>
          </a:p>
          <a:p>
            <a:pPr marL="742950" lvl="1" indent="-285750" algn="just">
              <a:lnSpc>
                <a:spcPct val="200000"/>
              </a:lnSpc>
              <a:buFont typeface="Wingdings" panose="05000000000000000000" pitchFamily="2" charset="2"/>
              <a:buChar char="l"/>
            </a:pPr>
            <a:r>
              <a:rPr lang="zh-CN" altLang="en-US" dirty="0"/>
              <a:t>人工智能 </a:t>
            </a:r>
            <a:r>
              <a:rPr lang="en-US" altLang="zh-CN" dirty="0"/>
              <a:t>= </a:t>
            </a:r>
            <a:r>
              <a:rPr lang="zh-CN" altLang="en-US" dirty="0"/>
              <a:t>领域结构 </a:t>
            </a:r>
            <a:r>
              <a:rPr lang="en-US" altLang="zh-CN" dirty="0"/>
              <a:t>+ </a:t>
            </a:r>
            <a:r>
              <a:rPr lang="zh-CN" altLang="en-US" dirty="0"/>
              <a:t>数据生成 </a:t>
            </a:r>
            <a:r>
              <a:rPr lang="en-US" altLang="zh-CN" dirty="0"/>
              <a:t>+ </a:t>
            </a:r>
            <a:r>
              <a:rPr lang="zh-CN" altLang="en-US" dirty="0"/>
              <a:t>通用机器学习</a:t>
            </a:r>
            <a:endParaRPr lang="en-US" altLang="zh-CN" dirty="0"/>
          </a:p>
          <a:p>
            <a:pPr marL="742950" lvl="1" indent="-285750" algn="just">
              <a:lnSpc>
                <a:spcPct val="200000"/>
              </a:lnSpc>
              <a:buFont typeface="Wingdings" panose="05000000000000000000" pitchFamily="2" charset="2"/>
              <a:buChar char="l"/>
            </a:pPr>
            <a:r>
              <a:rPr lang="zh-CN" altLang="en-US" dirty="0"/>
              <a:t>人工智能技术广义上被发展为</a:t>
            </a:r>
            <a:r>
              <a:rPr lang="zh-CN" altLang="en-US" b="1" dirty="0">
                <a:solidFill>
                  <a:srgbClr val="AE282F"/>
                </a:solidFill>
              </a:rPr>
              <a:t>“数据、算力、算法”</a:t>
            </a:r>
            <a:r>
              <a:rPr lang="zh-CN" altLang="en-US" dirty="0"/>
              <a:t>这三大要素的有机结合</a:t>
            </a:r>
          </a:p>
        </p:txBody>
      </p:sp>
      <p:grpSp>
        <p:nvGrpSpPr>
          <p:cNvPr id="39" name="组合 38">
            <a:extLst>
              <a:ext uri="{FF2B5EF4-FFF2-40B4-BE49-F238E27FC236}">
                <a16:creationId xmlns:a16="http://schemas.microsoft.com/office/drawing/2014/main" id="{F3ABE544-7A47-4E7B-92A6-749998D893B8}"/>
              </a:ext>
            </a:extLst>
          </p:cNvPr>
          <p:cNvGrpSpPr/>
          <p:nvPr/>
        </p:nvGrpSpPr>
        <p:grpSpPr>
          <a:xfrm>
            <a:off x="696912" y="4472543"/>
            <a:ext cx="8738343" cy="2202640"/>
            <a:chOff x="1754965" y="3910114"/>
            <a:chExt cx="8738343" cy="2202640"/>
          </a:xfrm>
        </p:grpSpPr>
        <p:sp>
          <p:nvSpPr>
            <p:cNvPr id="4" name="矩形 3">
              <a:extLst>
                <a:ext uri="{FF2B5EF4-FFF2-40B4-BE49-F238E27FC236}">
                  <a16:creationId xmlns:a16="http://schemas.microsoft.com/office/drawing/2014/main" id="{4C2B1652-93D5-472D-A9CE-2BB3580C02AB}"/>
                </a:ext>
              </a:extLst>
            </p:cNvPr>
            <p:cNvSpPr/>
            <p:nvPr/>
          </p:nvSpPr>
          <p:spPr>
            <a:xfrm>
              <a:off x="4990260" y="3910114"/>
              <a:ext cx="2267755" cy="420283"/>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广义人工智能技术</a:t>
              </a:r>
            </a:p>
          </p:txBody>
        </p:sp>
        <p:sp>
          <p:nvSpPr>
            <p:cNvPr id="5" name="矩形: 圆角 4">
              <a:extLst>
                <a:ext uri="{FF2B5EF4-FFF2-40B4-BE49-F238E27FC236}">
                  <a16:creationId xmlns:a16="http://schemas.microsoft.com/office/drawing/2014/main" id="{01FD39FB-0217-4EC9-8DB3-77B8EB242DE6}"/>
                </a:ext>
              </a:extLst>
            </p:cNvPr>
            <p:cNvSpPr/>
            <p:nvPr/>
          </p:nvSpPr>
          <p:spPr>
            <a:xfrm>
              <a:off x="2453544" y="4814763"/>
              <a:ext cx="942798" cy="45436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数据</a:t>
              </a:r>
            </a:p>
          </p:txBody>
        </p:sp>
        <p:sp>
          <p:nvSpPr>
            <p:cNvPr id="10" name="矩形: 圆角 9">
              <a:extLst>
                <a:ext uri="{FF2B5EF4-FFF2-40B4-BE49-F238E27FC236}">
                  <a16:creationId xmlns:a16="http://schemas.microsoft.com/office/drawing/2014/main" id="{EDF2948F-A3A7-47BB-A97D-40CEB533CF72}"/>
                </a:ext>
              </a:extLst>
            </p:cNvPr>
            <p:cNvSpPr/>
            <p:nvPr/>
          </p:nvSpPr>
          <p:spPr>
            <a:xfrm>
              <a:off x="5652740" y="4784758"/>
              <a:ext cx="942798" cy="45436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算力</a:t>
              </a:r>
            </a:p>
          </p:txBody>
        </p:sp>
        <p:sp>
          <p:nvSpPr>
            <p:cNvPr id="11" name="矩形: 圆角 10">
              <a:extLst>
                <a:ext uri="{FF2B5EF4-FFF2-40B4-BE49-F238E27FC236}">
                  <a16:creationId xmlns:a16="http://schemas.microsoft.com/office/drawing/2014/main" id="{AFBDECA7-FBF4-4C75-8684-29C931310BB5}"/>
                </a:ext>
              </a:extLst>
            </p:cNvPr>
            <p:cNvSpPr/>
            <p:nvPr/>
          </p:nvSpPr>
          <p:spPr>
            <a:xfrm>
              <a:off x="8851933" y="4813156"/>
              <a:ext cx="942798" cy="454361"/>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算法</a:t>
              </a:r>
            </a:p>
          </p:txBody>
        </p:sp>
        <p:sp>
          <p:nvSpPr>
            <p:cNvPr id="7" name="矩形 6">
              <a:extLst>
                <a:ext uri="{FF2B5EF4-FFF2-40B4-BE49-F238E27FC236}">
                  <a16:creationId xmlns:a16="http://schemas.microsoft.com/office/drawing/2014/main" id="{A9535213-0A64-418F-AC02-9B7295740F9B}"/>
                </a:ext>
              </a:extLst>
            </p:cNvPr>
            <p:cNvSpPr/>
            <p:nvPr/>
          </p:nvSpPr>
          <p:spPr>
            <a:xfrm>
              <a:off x="1754965" y="5658391"/>
              <a:ext cx="2339956" cy="454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人工智能的“燃料”</a:t>
              </a:r>
            </a:p>
          </p:txBody>
        </p:sp>
        <p:sp>
          <p:nvSpPr>
            <p:cNvPr id="12" name="矩形 11">
              <a:extLst>
                <a:ext uri="{FF2B5EF4-FFF2-40B4-BE49-F238E27FC236}">
                  <a16:creationId xmlns:a16="http://schemas.microsoft.com/office/drawing/2014/main" id="{74155AEE-CAD9-4C4A-B341-4B280D26E9E8}"/>
                </a:ext>
              </a:extLst>
            </p:cNvPr>
            <p:cNvSpPr/>
            <p:nvPr/>
          </p:nvSpPr>
          <p:spPr>
            <a:xfrm>
              <a:off x="4954159" y="5658393"/>
              <a:ext cx="2339956" cy="454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人工智能的“引擎”</a:t>
              </a:r>
            </a:p>
          </p:txBody>
        </p:sp>
        <p:sp>
          <p:nvSpPr>
            <p:cNvPr id="13" name="矩形 12">
              <a:extLst>
                <a:ext uri="{FF2B5EF4-FFF2-40B4-BE49-F238E27FC236}">
                  <a16:creationId xmlns:a16="http://schemas.microsoft.com/office/drawing/2014/main" id="{A8DF5F9C-21C4-4972-A713-40825D67B093}"/>
                </a:ext>
              </a:extLst>
            </p:cNvPr>
            <p:cNvSpPr/>
            <p:nvPr/>
          </p:nvSpPr>
          <p:spPr>
            <a:xfrm>
              <a:off x="8153352" y="5658392"/>
              <a:ext cx="2339956" cy="454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人工智能的“大脑”</a:t>
              </a:r>
            </a:p>
          </p:txBody>
        </p:sp>
        <p:cxnSp>
          <p:nvCxnSpPr>
            <p:cNvPr id="15" name="连接符: 肘形 14">
              <a:extLst>
                <a:ext uri="{FF2B5EF4-FFF2-40B4-BE49-F238E27FC236}">
                  <a16:creationId xmlns:a16="http://schemas.microsoft.com/office/drawing/2014/main" id="{9C87B8F4-1F73-43FA-9839-D36366EE49BB}"/>
                </a:ext>
              </a:extLst>
            </p:cNvPr>
            <p:cNvCxnSpPr>
              <a:stCxn id="4" idx="2"/>
              <a:endCxn id="5" idx="0"/>
            </p:cNvCxnSpPr>
            <p:nvPr/>
          </p:nvCxnSpPr>
          <p:spPr>
            <a:xfrm rot="5400000">
              <a:off x="4282358" y="2972983"/>
              <a:ext cx="484366" cy="319919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直接箭头连接符 16">
              <a:extLst>
                <a:ext uri="{FF2B5EF4-FFF2-40B4-BE49-F238E27FC236}">
                  <a16:creationId xmlns:a16="http://schemas.microsoft.com/office/drawing/2014/main" id="{A97EABE6-B01B-4A94-8F9F-DACB2225B48B}"/>
                </a:ext>
              </a:extLst>
            </p:cNvPr>
            <p:cNvCxnSpPr>
              <a:stCxn id="4" idx="2"/>
              <a:endCxn id="10" idx="0"/>
            </p:cNvCxnSpPr>
            <p:nvPr/>
          </p:nvCxnSpPr>
          <p:spPr>
            <a:xfrm>
              <a:off x="6124138" y="4330397"/>
              <a:ext cx="1" cy="4543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a:extLst>
                <a:ext uri="{FF2B5EF4-FFF2-40B4-BE49-F238E27FC236}">
                  <a16:creationId xmlns:a16="http://schemas.microsoft.com/office/drawing/2014/main" id="{33CA7C73-0D37-4919-B4D0-D4D2244464C8}"/>
                </a:ext>
              </a:extLst>
            </p:cNvPr>
            <p:cNvCxnSpPr>
              <a:stCxn id="4" idx="2"/>
              <a:endCxn id="11" idx="0"/>
            </p:cNvCxnSpPr>
            <p:nvPr/>
          </p:nvCxnSpPr>
          <p:spPr>
            <a:xfrm rot="16200000" flipH="1">
              <a:off x="7482356" y="2972179"/>
              <a:ext cx="482759" cy="319919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635CA8FE-48DC-47AD-84D9-22B5ADDCD6D6}"/>
                </a:ext>
              </a:extLst>
            </p:cNvPr>
            <p:cNvCxnSpPr>
              <a:stCxn id="5" idx="2"/>
              <a:endCxn id="7" idx="0"/>
            </p:cNvCxnSpPr>
            <p:nvPr/>
          </p:nvCxnSpPr>
          <p:spPr>
            <a:xfrm>
              <a:off x="2924943" y="5269124"/>
              <a:ext cx="0" cy="389267"/>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接连接符 23">
              <a:extLst>
                <a:ext uri="{FF2B5EF4-FFF2-40B4-BE49-F238E27FC236}">
                  <a16:creationId xmlns:a16="http://schemas.microsoft.com/office/drawing/2014/main" id="{159408E8-59E3-4CA6-94DA-8389D392C053}"/>
                </a:ext>
              </a:extLst>
            </p:cNvPr>
            <p:cNvCxnSpPr>
              <a:cxnSpLocks/>
              <a:stCxn id="10" idx="2"/>
              <a:endCxn id="12" idx="0"/>
            </p:cNvCxnSpPr>
            <p:nvPr/>
          </p:nvCxnSpPr>
          <p:spPr>
            <a:xfrm flipH="1">
              <a:off x="6124137" y="5239119"/>
              <a:ext cx="2" cy="419274"/>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直接连接符 29">
              <a:extLst>
                <a:ext uri="{FF2B5EF4-FFF2-40B4-BE49-F238E27FC236}">
                  <a16:creationId xmlns:a16="http://schemas.microsoft.com/office/drawing/2014/main" id="{FAE654F5-8B5B-4D03-9005-9ABA1CACC738}"/>
                </a:ext>
              </a:extLst>
            </p:cNvPr>
            <p:cNvCxnSpPr>
              <a:stCxn id="11" idx="2"/>
              <a:endCxn id="13" idx="0"/>
            </p:cNvCxnSpPr>
            <p:nvPr/>
          </p:nvCxnSpPr>
          <p:spPr>
            <a:xfrm flipH="1">
              <a:off x="9323330" y="5267517"/>
              <a:ext cx="2" cy="390875"/>
            </a:xfrm>
            <a:prstGeom prst="line">
              <a:avLst/>
            </a:prstGeom>
          </p:spPr>
          <p:style>
            <a:lnRef idx="3">
              <a:schemeClr val="accent1"/>
            </a:lnRef>
            <a:fillRef idx="0">
              <a:schemeClr val="accent1"/>
            </a:fillRef>
            <a:effectRef idx="2">
              <a:schemeClr val="accent1"/>
            </a:effectRef>
            <a:fontRef idx="minor">
              <a:schemeClr val="tx1"/>
            </a:fontRef>
          </p:style>
        </p:cxnSp>
        <p:sp>
          <p:nvSpPr>
            <p:cNvPr id="32" name="箭头: 左右 31">
              <a:extLst>
                <a:ext uri="{FF2B5EF4-FFF2-40B4-BE49-F238E27FC236}">
                  <a16:creationId xmlns:a16="http://schemas.microsoft.com/office/drawing/2014/main" id="{7BE876BE-1F9A-4176-A9EE-1097AFA7DA76}"/>
                </a:ext>
              </a:extLst>
            </p:cNvPr>
            <p:cNvSpPr/>
            <p:nvPr/>
          </p:nvSpPr>
          <p:spPr>
            <a:xfrm>
              <a:off x="3396343" y="4941168"/>
              <a:ext cx="2256398" cy="181744"/>
            </a:xfrm>
            <a:prstGeom prst="leftRight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箭头: 左右 32">
              <a:extLst>
                <a:ext uri="{FF2B5EF4-FFF2-40B4-BE49-F238E27FC236}">
                  <a16:creationId xmlns:a16="http://schemas.microsoft.com/office/drawing/2014/main" id="{5C0E9AEE-8CA6-4CE1-BAFB-410C5A7723C0}"/>
                </a:ext>
              </a:extLst>
            </p:cNvPr>
            <p:cNvSpPr/>
            <p:nvPr/>
          </p:nvSpPr>
          <p:spPr>
            <a:xfrm>
              <a:off x="6595538" y="4928199"/>
              <a:ext cx="2256398" cy="181744"/>
            </a:xfrm>
            <a:prstGeom prst="leftRightArrow">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箭头: 左右 36">
              <a:extLst>
                <a:ext uri="{FF2B5EF4-FFF2-40B4-BE49-F238E27FC236}">
                  <a16:creationId xmlns:a16="http://schemas.microsoft.com/office/drawing/2014/main" id="{F0AAA2FB-CC3D-46FC-BB9C-ECA5C938EB6D}"/>
                </a:ext>
              </a:extLst>
            </p:cNvPr>
            <p:cNvSpPr/>
            <p:nvPr/>
          </p:nvSpPr>
          <p:spPr>
            <a:xfrm>
              <a:off x="4107917" y="5796307"/>
              <a:ext cx="846241" cy="181744"/>
            </a:xfrm>
            <a:prstGeom prst="lef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箭头: 左右 37">
              <a:extLst>
                <a:ext uri="{FF2B5EF4-FFF2-40B4-BE49-F238E27FC236}">
                  <a16:creationId xmlns:a16="http://schemas.microsoft.com/office/drawing/2014/main" id="{37DD45A6-46C5-4A35-AF71-CB764F0334DB}"/>
                </a:ext>
              </a:extLst>
            </p:cNvPr>
            <p:cNvSpPr/>
            <p:nvPr/>
          </p:nvSpPr>
          <p:spPr>
            <a:xfrm>
              <a:off x="7307111" y="5794699"/>
              <a:ext cx="846241" cy="181744"/>
            </a:xfrm>
            <a:prstGeom prst="leftRight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a:extLst>
              <a:ext uri="{FF2B5EF4-FFF2-40B4-BE49-F238E27FC236}">
                <a16:creationId xmlns:a16="http://schemas.microsoft.com/office/drawing/2014/main" id="{BFFAC63C-7363-45DE-800D-04C392B2543F}"/>
              </a:ext>
            </a:extLst>
          </p:cNvPr>
          <p:cNvPicPr>
            <a:picLocks noChangeAspect="1"/>
          </p:cNvPicPr>
          <p:nvPr/>
        </p:nvPicPr>
        <p:blipFill>
          <a:blip r:embed="rId4"/>
          <a:stretch>
            <a:fillRect/>
          </a:stretch>
        </p:blipFill>
        <p:spPr>
          <a:xfrm>
            <a:off x="8676448" y="182818"/>
            <a:ext cx="3297323" cy="514158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8DB4EF4-E6F5-47FD-AA7E-873A440F0443}"/>
              </a:ext>
            </a:extLst>
          </p:cNvPr>
          <p:cNvSpPr txBox="1"/>
          <p:nvPr>
            <p:custDataLst>
              <p:tags r:id="rId2"/>
            </p:custDataLst>
          </p:nvPr>
        </p:nvSpPr>
        <p:spPr>
          <a:xfrm>
            <a:off x="1600200" y="2192670"/>
            <a:ext cx="9753600" cy="1629735"/>
          </a:xfrm>
          <a:prstGeom prst="rect">
            <a:avLst/>
          </a:prstGeom>
          <a:noFill/>
        </p:spPr>
        <p:txBody>
          <a:bodyPr vert="horz" wrap="square" rtlCol="0" anchor="ctr" anchorCtr="0">
            <a:noAutofit/>
          </a:bodyPr>
          <a:lstStyle/>
          <a:p>
            <a:pPr algn="ctr"/>
            <a:r>
              <a:rPr lang="zh-CN" altLang="en-US" sz="5400" b="1" dirty="0">
                <a:solidFill>
                  <a:srgbClr val="000000"/>
                </a:solidFill>
                <a:latin typeface="+mn-ea"/>
                <a:sym typeface="Microsoft Yahei" panose="020B0503020204020204" pitchFamily="34" charset="-122"/>
              </a:rPr>
              <a:t>课堂互动：</a:t>
            </a:r>
            <a:r>
              <a:rPr lang="en-US" altLang="zh-CN" sz="5400" b="1" dirty="0">
                <a:solidFill>
                  <a:srgbClr val="000000"/>
                </a:solidFill>
                <a:latin typeface="+mn-ea"/>
                <a:sym typeface="Microsoft Yahei" panose="020B0503020204020204" pitchFamily="34" charset="-122"/>
              </a:rPr>
              <a:t>AI</a:t>
            </a:r>
            <a:r>
              <a:rPr lang="zh-CN" altLang="en-US" sz="5400" b="1" dirty="0">
                <a:solidFill>
                  <a:srgbClr val="000000"/>
                </a:solidFill>
                <a:latin typeface="+mn-ea"/>
                <a:sym typeface="Microsoft Yahei" panose="020B0503020204020204" pitchFamily="34" charset="-122"/>
              </a:rPr>
              <a:t>为何能促进创新？</a:t>
            </a:r>
          </a:p>
        </p:txBody>
      </p:sp>
      <p:sp>
        <p:nvSpPr>
          <p:cNvPr id="9" name="矩形: 圆角 8">
            <a:extLst>
              <a:ext uri="{FF2B5EF4-FFF2-40B4-BE49-F238E27FC236}">
                <a16:creationId xmlns:a16="http://schemas.microsoft.com/office/drawing/2014/main" id="{F69397AF-FA8A-4BD0-B7C9-BA78EF19EA6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4" name="组合 13">
            <a:extLst>
              <a:ext uri="{FF2B5EF4-FFF2-40B4-BE49-F238E27FC236}">
                <a16:creationId xmlns:a16="http://schemas.microsoft.com/office/drawing/2014/main" id="{04CB56A7-DD6C-4B37-AACB-539D36097815}"/>
              </a:ext>
            </a:extLst>
          </p:cNvPr>
          <p:cNvGrpSpPr/>
          <p:nvPr>
            <p:custDataLst>
              <p:tags r:id="rId4"/>
            </p:custDataLst>
          </p:nvPr>
        </p:nvGrpSpPr>
        <p:grpSpPr>
          <a:xfrm>
            <a:off x="0" y="0"/>
            <a:ext cx="12192000" cy="635000"/>
            <a:chOff x="0" y="0"/>
            <a:chExt cx="12192000" cy="635000"/>
          </a:xfrm>
        </p:grpSpPr>
        <p:sp>
          <p:nvSpPr>
            <p:cNvPr id="10" name="TitleBackground">
              <a:extLst>
                <a:ext uri="{FF2B5EF4-FFF2-40B4-BE49-F238E27FC236}">
                  <a16:creationId xmlns:a16="http://schemas.microsoft.com/office/drawing/2014/main" id="{1B7AD4C2-CD46-4796-885F-56F4F00A5190}"/>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olorBlock">
              <a:extLst>
                <a:ext uri="{FF2B5EF4-FFF2-40B4-BE49-F238E27FC236}">
                  <a16:creationId xmlns:a16="http://schemas.microsoft.com/office/drawing/2014/main" id="{DC706F45-3E5F-4A39-A9E9-CD6EF5C1C94E}"/>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TypeText">
              <a:extLst>
                <a:ext uri="{FF2B5EF4-FFF2-40B4-BE49-F238E27FC236}">
                  <a16:creationId xmlns:a16="http://schemas.microsoft.com/office/drawing/2014/main" id="{EA3CDF7E-A82C-487A-A6EE-F57AC4113F1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3" name="TipText">
              <a:extLst>
                <a:ext uri="{FF2B5EF4-FFF2-40B4-BE49-F238E27FC236}">
                  <a16:creationId xmlns:a16="http://schemas.microsoft.com/office/drawing/2014/main" id="{A04EA32C-FAEC-4F2D-AA02-A05B6BA176E4}"/>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4EE8D594-C115-4D08-A6AC-380B54BB6B31}"/>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34099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47B0E67-55A9-45E1-A225-1623364FDE0D}"/>
              </a:ext>
            </a:extLst>
          </p:cNvPr>
          <p:cNvSpPr txBox="1"/>
          <p:nvPr/>
        </p:nvSpPr>
        <p:spPr>
          <a:xfrm>
            <a:off x="480236" y="878659"/>
            <a:ext cx="9349563" cy="830997"/>
          </a:xfrm>
          <a:prstGeom prst="rect">
            <a:avLst/>
          </a:prstGeom>
          <a:noFill/>
        </p:spPr>
        <p:txBody>
          <a:bodyPr wrap="square" rtlCol="0">
            <a:spAutoFit/>
          </a:bodyPr>
          <a:lstStyle/>
          <a:p>
            <a:r>
              <a:rPr lang="zh-CN" altLang="en-US" sz="2400" b="1" dirty="0"/>
              <a:t>案例  </a:t>
            </a:r>
            <a:r>
              <a:rPr lang="en-US" altLang="zh-CN" sz="2400" b="1" dirty="0">
                <a:hlinkClick r:id="rId4"/>
              </a:rPr>
              <a:t>The next innovation revolution—powered by AI</a:t>
            </a:r>
            <a:endParaRPr lang="en-US" altLang="zh-CN" sz="2400" b="1" dirty="0"/>
          </a:p>
          <a:p>
            <a:r>
              <a:rPr lang="zh-CN" altLang="en-US" sz="2400" b="1" dirty="0"/>
              <a:t>报告来源：麦肯锡（</a:t>
            </a:r>
            <a:r>
              <a:rPr lang="en-US" altLang="zh-CN" sz="2400" b="1" dirty="0"/>
              <a:t>McKinsey</a:t>
            </a:r>
            <a:r>
              <a:rPr lang="zh-CN" altLang="en-US" sz="2400" b="1" dirty="0"/>
              <a:t>），</a:t>
            </a:r>
            <a:r>
              <a:rPr lang="en-US" altLang="zh-CN" sz="2400" b="1" dirty="0"/>
              <a:t>2025</a:t>
            </a:r>
            <a:r>
              <a:rPr lang="zh-CN" altLang="en-US" sz="2400" b="1" dirty="0"/>
              <a:t>年</a:t>
            </a:r>
            <a:r>
              <a:rPr lang="en-US" altLang="zh-CN" sz="2400" b="1" dirty="0"/>
              <a:t>6</a:t>
            </a:r>
            <a:r>
              <a:rPr lang="zh-CN" altLang="en-US" sz="2400" b="1" dirty="0"/>
              <a:t>月</a:t>
            </a:r>
            <a:r>
              <a:rPr lang="en-US" altLang="zh-CN" sz="2400" b="1" dirty="0"/>
              <a:t>22</a:t>
            </a:r>
            <a:r>
              <a:rPr lang="zh-CN" altLang="en-US" sz="2400" b="1" dirty="0"/>
              <a:t>日</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480236" y="1709656"/>
            <a:ext cx="4440346" cy="419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创新挑战：好点子越来越难找</a:t>
            </a:r>
            <a:endParaRPr lang="en-US" altLang="zh-CN" b="1"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在人类历史大部分时间里，人均</a:t>
            </a:r>
            <a:r>
              <a:rPr lang="en-US" altLang="zh-CN" dirty="0">
                <a:latin typeface="Arial" panose="020B0604020202020204" pitchFamily="34" charset="0"/>
              </a:rPr>
              <a:t>GDP</a:t>
            </a:r>
            <a:r>
              <a:rPr lang="zh-CN" altLang="en-US" dirty="0">
                <a:latin typeface="Arial" panose="020B0604020202020204" pitchFamily="34" charset="0"/>
              </a:rPr>
              <a:t>直至</a:t>
            </a:r>
            <a:r>
              <a:rPr lang="en-US" altLang="zh-CN" dirty="0">
                <a:latin typeface="Arial" panose="020B0604020202020204" pitchFamily="34" charset="0"/>
              </a:rPr>
              <a:t>19</a:t>
            </a:r>
            <a:r>
              <a:rPr lang="zh-CN" altLang="en-US" dirty="0">
                <a:latin typeface="Arial" panose="020B0604020202020204" pitchFamily="34" charset="0"/>
              </a:rPr>
              <a:t>世纪初才勉强达到</a:t>
            </a:r>
            <a:r>
              <a:rPr lang="en-US" altLang="zh-CN" dirty="0">
                <a:latin typeface="Arial" panose="020B0604020202020204" pitchFamily="34" charset="0"/>
              </a:rPr>
              <a:t>$1,200</a:t>
            </a:r>
            <a:r>
              <a:rPr lang="zh-CN" altLang="en-US" dirty="0">
                <a:latin typeface="Arial" panose="020B0604020202020204" pitchFamily="34" charset="0"/>
              </a:rPr>
              <a:t>。但自那时以来，这一指标已增长了</a:t>
            </a:r>
            <a:r>
              <a:rPr lang="en-US" altLang="zh-CN" dirty="0">
                <a:latin typeface="Arial" panose="020B0604020202020204" pitchFamily="34" charset="0"/>
              </a:rPr>
              <a:t>14</a:t>
            </a:r>
            <a:r>
              <a:rPr lang="zh-CN" altLang="en-US" dirty="0">
                <a:latin typeface="Arial" panose="020B0604020202020204" pitchFamily="34" charset="0"/>
              </a:rPr>
              <a:t>倍以上（图</a:t>
            </a:r>
            <a:r>
              <a:rPr lang="en-US" altLang="zh-CN" dirty="0">
                <a:latin typeface="Arial" panose="020B0604020202020204" pitchFamily="34" charset="0"/>
              </a:rPr>
              <a:t>1</a:t>
            </a:r>
            <a:r>
              <a:rPr lang="zh-CN" altLang="en-US" dirty="0">
                <a:latin typeface="Arial" panose="020B0604020202020204" pitchFamily="34" charset="0"/>
              </a:rPr>
              <a:t>）。</a:t>
            </a:r>
            <a:endParaRPr lang="en-US" altLang="zh-CN"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dirty="0">
                <a:latin typeface="Arial" panose="020B0604020202020204" pitchFamily="34" charset="0"/>
              </a:rPr>
              <a:t>人类健康状况也呈现类似趋势</a:t>
            </a:r>
            <a:r>
              <a:rPr lang="en-US" altLang="zh-CN" dirty="0">
                <a:latin typeface="Arial" panose="020B0604020202020204" pitchFamily="34" charset="0"/>
              </a:rPr>
              <a:t>——</a:t>
            </a:r>
            <a:r>
              <a:rPr lang="zh-CN" altLang="en-US" dirty="0">
                <a:latin typeface="Arial" panose="020B0604020202020204" pitchFamily="34" charset="0"/>
              </a:rPr>
              <a:t>数百年间水平较低，仅在最近几代人中才显著改善。例如，</a:t>
            </a:r>
            <a:r>
              <a:rPr lang="en-US" altLang="zh-CN" dirty="0">
                <a:latin typeface="Arial" panose="020B0604020202020204" pitchFamily="34" charset="0"/>
              </a:rPr>
              <a:t>1900</a:t>
            </a:r>
            <a:r>
              <a:rPr lang="zh-CN" altLang="en-US" dirty="0">
                <a:latin typeface="Arial" panose="020B0604020202020204" pitchFamily="34" charset="0"/>
              </a:rPr>
              <a:t>年新生儿的平均预期寿命为</a:t>
            </a:r>
            <a:r>
              <a:rPr lang="en-US" altLang="zh-CN" dirty="0">
                <a:latin typeface="Arial" panose="020B0604020202020204" pitchFamily="34" charset="0"/>
              </a:rPr>
              <a:t>32</a:t>
            </a:r>
            <a:r>
              <a:rPr lang="zh-CN" altLang="en-US" dirty="0">
                <a:latin typeface="Arial" panose="020B0604020202020204" pitchFamily="34" charset="0"/>
              </a:rPr>
              <a:t>岁。到</a:t>
            </a:r>
            <a:r>
              <a:rPr lang="en-US" altLang="zh-CN" dirty="0">
                <a:latin typeface="Arial" panose="020B0604020202020204" pitchFamily="34" charset="0"/>
              </a:rPr>
              <a:t>2021</a:t>
            </a:r>
            <a:r>
              <a:rPr lang="zh-CN" altLang="en-US" dirty="0">
                <a:latin typeface="Arial" panose="020B0604020202020204" pitchFamily="34" charset="0"/>
              </a:rPr>
              <a:t>年，这一数字已翻倍至</a:t>
            </a:r>
            <a:r>
              <a:rPr lang="en-US" altLang="zh-CN" dirty="0">
                <a:latin typeface="Arial" panose="020B0604020202020204" pitchFamily="34" charset="0"/>
              </a:rPr>
              <a:t>71</a:t>
            </a:r>
            <a:r>
              <a:rPr lang="zh-CN" altLang="en-US" dirty="0">
                <a:latin typeface="Arial" panose="020B0604020202020204" pitchFamily="34" charset="0"/>
              </a:rPr>
              <a:t>岁。</a:t>
            </a:r>
            <a:endParaRPr lang="zh-CN" altLang="zh-CN"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pic>
        <p:nvPicPr>
          <p:cNvPr id="2" name="图片 1">
            <a:extLst>
              <a:ext uri="{FF2B5EF4-FFF2-40B4-BE49-F238E27FC236}">
                <a16:creationId xmlns:a16="http://schemas.microsoft.com/office/drawing/2014/main" id="{E8C3F956-A456-4E85-847E-16DC889CB86F}"/>
              </a:ext>
            </a:extLst>
          </p:cNvPr>
          <p:cNvPicPr>
            <a:picLocks noChangeAspect="1"/>
          </p:cNvPicPr>
          <p:nvPr/>
        </p:nvPicPr>
        <p:blipFill>
          <a:blip r:embed="rId5"/>
          <a:stretch>
            <a:fillRect/>
          </a:stretch>
        </p:blipFill>
        <p:spPr>
          <a:xfrm>
            <a:off x="5436150" y="1960121"/>
            <a:ext cx="6351806" cy="3880884"/>
          </a:xfrm>
          <a:prstGeom prst="rect">
            <a:avLst/>
          </a:prstGeom>
        </p:spPr>
      </p:pic>
    </p:spTree>
    <p:custDataLst>
      <p:tags r:id="rId1"/>
    </p:custDataLst>
    <p:extLst>
      <p:ext uri="{BB962C8B-B14F-4D97-AF65-F5344CB8AC3E}">
        <p14:creationId xmlns:p14="http://schemas.microsoft.com/office/powerpoint/2010/main" val="254492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47B0E67-55A9-45E1-A225-1623364FDE0D}"/>
              </a:ext>
            </a:extLst>
          </p:cNvPr>
          <p:cNvSpPr txBox="1"/>
          <p:nvPr/>
        </p:nvSpPr>
        <p:spPr>
          <a:xfrm>
            <a:off x="480236" y="950400"/>
            <a:ext cx="9349563" cy="707886"/>
          </a:xfrm>
          <a:prstGeom prst="rect">
            <a:avLst/>
          </a:prstGeom>
          <a:noFill/>
        </p:spPr>
        <p:txBody>
          <a:bodyPr wrap="square" rtlCol="0">
            <a:spAutoFit/>
          </a:bodyPr>
          <a:lstStyle/>
          <a:p>
            <a:r>
              <a:rPr lang="zh-CN" altLang="en-US" sz="2000" b="1" dirty="0"/>
              <a:t>案例  </a:t>
            </a:r>
            <a:r>
              <a:rPr lang="en-US" altLang="zh-CN" sz="2000" b="1" dirty="0">
                <a:hlinkClick r:id="rId4"/>
              </a:rPr>
              <a:t>The next innovation revolution—powered by AI</a:t>
            </a:r>
            <a:endParaRPr lang="en-US" altLang="zh-CN" sz="2000" b="1" dirty="0"/>
          </a:p>
          <a:p>
            <a:r>
              <a:rPr lang="zh-CN" altLang="en-US" sz="2000" b="1" dirty="0"/>
              <a:t>报告来源：麦肯锡（</a:t>
            </a:r>
            <a:r>
              <a:rPr lang="en-US" altLang="zh-CN" sz="2000" b="1" dirty="0"/>
              <a:t>McKinsey</a:t>
            </a:r>
            <a:r>
              <a:rPr lang="zh-CN" altLang="en-US" sz="2000" b="1" dirty="0"/>
              <a:t>），</a:t>
            </a:r>
            <a:r>
              <a:rPr lang="en-US" altLang="zh-CN" sz="2000" b="1" dirty="0"/>
              <a:t>2025</a:t>
            </a:r>
            <a:r>
              <a:rPr lang="zh-CN" altLang="en-US" sz="2000" b="1" dirty="0"/>
              <a:t>年</a:t>
            </a:r>
            <a:r>
              <a:rPr lang="en-US" altLang="zh-CN" sz="2000" b="1" dirty="0"/>
              <a:t>6</a:t>
            </a:r>
            <a:r>
              <a:rPr lang="zh-CN" altLang="en-US" sz="2000" b="1" dirty="0"/>
              <a:t>月</a:t>
            </a:r>
            <a:r>
              <a:rPr lang="en-US" altLang="zh-CN" sz="2000" b="1" dirty="0"/>
              <a:t>22</a:t>
            </a:r>
            <a:r>
              <a:rPr lang="zh-CN" altLang="en-US" sz="2000" b="1" dirty="0"/>
              <a:t>日</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5674" y="1658286"/>
            <a:ext cx="11231526" cy="87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创新推动的进步速度正面临一个被低估的威胁：创新正变得越来越困难和昂贵。</a:t>
            </a:r>
            <a:endParaRPr lang="en-US" altLang="zh-CN" b="1"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研发生产力正在下降：</a:t>
            </a:r>
            <a:r>
              <a:rPr lang="zh-CN" altLang="en-US" dirty="0">
                <a:latin typeface="Arial" panose="020B0604020202020204" pitchFamily="34" charset="0"/>
              </a:rPr>
              <a:t>每投入一美元的研发资金所带来的创新价值正逐渐下降。</a:t>
            </a:r>
            <a:endParaRPr lang="en-US" altLang="zh-CN"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sp>
        <p:nvSpPr>
          <p:cNvPr id="3" name="矩形 2">
            <a:extLst>
              <a:ext uri="{FF2B5EF4-FFF2-40B4-BE49-F238E27FC236}">
                <a16:creationId xmlns:a16="http://schemas.microsoft.com/office/drawing/2014/main" id="{91716F70-DF47-4B8F-85FE-51A176304C19}"/>
              </a:ext>
            </a:extLst>
          </p:cNvPr>
          <p:cNvSpPr/>
          <p:nvPr/>
        </p:nvSpPr>
        <p:spPr>
          <a:xfrm>
            <a:off x="579474" y="2767123"/>
            <a:ext cx="2897373" cy="132375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t>摩尔定律：</a:t>
            </a:r>
            <a:r>
              <a:rPr lang="zh-CN" altLang="en-US" sz="1600" dirty="0"/>
              <a:t>集成电路上的晶体管数量大约每两年就翻一番，相当于每美元晶体管数量以每年约</a:t>
            </a:r>
            <a:r>
              <a:rPr lang="en-US" altLang="zh-CN" sz="1600" dirty="0"/>
              <a:t>35%</a:t>
            </a:r>
            <a:r>
              <a:rPr lang="zh-CN" altLang="en-US" sz="1600" dirty="0"/>
              <a:t>的指数增长率增长。</a:t>
            </a:r>
          </a:p>
        </p:txBody>
      </p:sp>
      <p:sp>
        <p:nvSpPr>
          <p:cNvPr id="8" name="矩形 7">
            <a:extLst>
              <a:ext uri="{FF2B5EF4-FFF2-40B4-BE49-F238E27FC236}">
                <a16:creationId xmlns:a16="http://schemas.microsoft.com/office/drawing/2014/main" id="{9BBFA0C7-9EC8-4208-B299-B7532AF6B2F2}"/>
              </a:ext>
            </a:extLst>
          </p:cNvPr>
          <p:cNvSpPr/>
          <p:nvPr/>
        </p:nvSpPr>
        <p:spPr>
          <a:xfrm>
            <a:off x="579474" y="4747438"/>
            <a:ext cx="2897373" cy="153335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t>其性能提升是以研发支出不断增加为代价：</a:t>
            </a:r>
            <a:r>
              <a:rPr lang="zh-CN" altLang="en-US" sz="1600" dirty="0"/>
              <a:t>半导体公司和设备制造商的年度研发投入在</a:t>
            </a:r>
            <a:r>
              <a:rPr lang="en-US" altLang="zh-CN" sz="1600" dirty="0"/>
              <a:t>1971</a:t>
            </a:r>
            <a:r>
              <a:rPr lang="zh-CN" altLang="en-US" sz="1600" dirty="0"/>
              <a:t>年至</a:t>
            </a:r>
            <a:r>
              <a:rPr lang="en-US" altLang="zh-CN" sz="1600" dirty="0"/>
              <a:t>2014</a:t>
            </a:r>
            <a:r>
              <a:rPr lang="zh-CN" altLang="en-US" sz="1600" dirty="0"/>
              <a:t>年间增长了</a:t>
            </a:r>
            <a:r>
              <a:rPr lang="en-US" altLang="zh-CN" sz="1600" dirty="0"/>
              <a:t>18</a:t>
            </a:r>
            <a:r>
              <a:rPr lang="zh-CN" altLang="en-US" sz="1600" dirty="0"/>
              <a:t>倍（尼古拉斯</a:t>
            </a:r>
            <a:r>
              <a:rPr lang="en-US" altLang="zh-CN" sz="1600" dirty="0"/>
              <a:t>·</a:t>
            </a:r>
            <a:r>
              <a:rPr lang="zh-CN" altLang="en-US" sz="1600" dirty="0"/>
              <a:t>布卢姆等，</a:t>
            </a:r>
            <a:r>
              <a:rPr lang="en-US" altLang="zh-CN" sz="1600" dirty="0"/>
              <a:t>2020</a:t>
            </a:r>
            <a:r>
              <a:rPr lang="zh-CN" altLang="en-US" sz="1600" dirty="0"/>
              <a:t>）</a:t>
            </a:r>
          </a:p>
        </p:txBody>
      </p:sp>
      <p:sp>
        <p:nvSpPr>
          <p:cNvPr id="5" name="箭头: 下 4">
            <a:extLst>
              <a:ext uri="{FF2B5EF4-FFF2-40B4-BE49-F238E27FC236}">
                <a16:creationId xmlns:a16="http://schemas.microsoft.com/office/drawing/2014/main" id="{2398FB0E-B90A-44EB-B366-CD164BC09E70}"/>
              </a:ext>
            </a:extLst>
          </p:cNvPr>
          <p:cNvSpPr/>
          <p:nvPr/>
        </p:nvSpPr>
        <p:spPr>
          <a:xfrm>
            <a:off x="1826141" y="4096192"/>
            <a:ext cx="257841" cy="608714"/>
          </a:xfrm>
          <a:prstGeom prst="down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a:extLst>
              <a:ext uri="{FF2B5EF4-FFF2-40B4-BE49-F238E27FC236}">
                <a16:creationId xmlns:a16="http://schemas.microsoft.com/office/drawing/2014/main" id="{38DDC3CA-117A-4BBF-A3BB-6853035A28FD}"/>
              </a:ext>
            </a:extLst>
          </p:cNvPr>
          <p:cNvSpPr/>
          <p:nvPr/>
        </p:nvSpPr>
        <p:spPr>
          <a:xfrm>
            <a:off x="3763926" y="2767123"/>
            <a:ext cx="3078125" cy="132375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sz="1600" b="1" dirty="0"/>
              <a:t>埃罗姆定律：</a:t>
            </a:r>
            <a:r>
              <a:rPr lang="zh-CN" altLang="en-US" sz="1600" dirty="0"/>
              <a:t>用以描述药物发现过程随时间推移变得越来越缓慢且成本高昂的现象。</a:t>
            </a:r>
          </a:p>
        </p:txBody>
      </p:sp>
      <p:pic>
        <p:nvPicPr>
          <p:cNvPr id="9" name="图片 8">
            <a:extLst>
              <a:ext uri="{FF2B5EF4-FFF2-40B4-BE49-F238E27FC236}">
                <a16:creationId xmlns:a16="http://schemas.microsoft.com/office/drawing/2014/main" id="{43E2B3D9-13BB-4C5C-A432-512B8DA059B0}"/>
              </a:ext>
            </a:extLst>
          </p:cNvPr>
          <p:cNvPicPr>
            <a:picLocks noChangeAspect="1"/>
          </p:cNvPicPr>
          <p:nvPr/>
        </p:nvPicPr>
        <p:blipFill>
          <a:blip r:embed="rId5"/>
          <a:stretch>
            <a:fillRect/>
          </a:stretch>
        </p:blipFill>
        <p:spPr>
          <a:xfrm>
            <a:off x="7002749" y="3285460"/>
            <a:ext cx="4939533" cy="3020779"/>
          </a:xfrm>
          <a:prstGeom prst="rect">
            <a:avLst/>
          </a:prstGeom>
        </p:spPr>
      </p:pic>
      <p:sp>
        <p:nvSpPr>
          <p:cNvPr id="12" name="矩形 11">
            <a:extLst>
              <a:ext uri="{FF2B5EF4-FFF2-40B4-BE49-F238E27FC236}">
                <a16:creationId xmlns:a16="http://schemas.microsoft.com/office/drawing/2014/main" id="{E16F1BE1-2E67-4BAA-9635-FE54CB691570}"/>
              </a:ext>
            </a:extLst>
          </p:cNvPr>
          <p:cNvSpPr/>
          <p:nvPr/>
        </p:nvSpPr>
        <p:spPr>
          <a:xfrm>
            <a:off x="3763926" y="4747437"/>
            <a:ext cx="3078125" cy="153335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dirty="0"/>
              <a:t>1950</a:t>
            </a:r>
            <a:r>
              <a:rPr lang="zh-CN" altLang="en-US" sz="1600" dirty="0"/>
              <a:t>年至</a:t>
            </a:r>
            <a:r>
              <a:rPr lang="en-US" altLang="zh-CN" sz="1600" dirty="0"/>
              <a:t>2011</a:t>
            </a:r>
            <a:r>
              <a:rPr lang="zh-CN" altLang="en-US" sz="1600" dirty="0"/>
              <a:t>年间，</a:t>
            </a:r>
            <a:r>
              <a:rPr lang="zh-CN" altLang="en-US" sz="1600" dirty="0">
                <a:solidFill>
                  <a:srgbClr val="9D1223"/>
                </a:solidFill>
              </a:rPr>
              <a:t>每投入</a:t>
            </a:r>
            <a:r>
              <a:rPr lang="en-US" altLang="zh-CN" sz="1600" dirty="0">
                <a:solidFill>
                  <a:srgbClr val="9D1223"/>
                </a:solidFill>
              </a:rPr>
              <a:t>10</a:t>
            </a:r>
            <a:r>
              <a:rPr lang="zh-CN" altLang="en-US" sz="1600" dirty="0">
                <a:solidFill>
                  <a:srgbClr val="9D1223"/>
                </a:solidFill>
              </a:rPr>
              <a:t>亿美元研发资金所获批的新药数量大约每九年减半</a:t>
            </a:r>
            <a:r>
              <a:rPr lang="zh-CN" altLang="en-US" sz="1600" dirty="0"/>
              <a:t>，按通胀调整后下降了约</a:t>
            </a:r>
            <a:r>
              <a:rPr lang="en-US" altLang="zh-CN" sz="1600" dirty="0"/>
              <a:t>80</a:t>
            </a:r>
            <a:r>
              <a:rPr lang="zh-CN" altLang="en-US" sz="1600" dirty="0"/>
              <a:t>倍（尽管过去十年这一下降趋势似乎有所稳定）</a:t>
            </a:r>
          </a:p>
        </p:txBody>
      </p:sp>
      <p:sp>
        <p:nvSpPr>
          <p:cNvPr id="2" name="箭头: 下 4">
            <a:extLst>
              <a:ext uri="{FF2B5EF4-FFF2-40B4-BE49-F238E27FC236}">
                <a16:creationId xmlns:a16="http://schemas.microsoft.com/office/drawing/2014/main" id="{96001BFD-A762-21D4-C035-EFF9E1B39041}"/>
              </a:ext>
            </a:extLst>
          </p:cNvPr>
          <p:cNvSpPr/>
          <p:nvPr/>
        </p:nvSpPr>
        <p:spPr>
          <a:xfrm>
            <a:off x="5174067" y="4090876"/>
            <a:ext cx="257841" cy="608714"/>
          </a:xfrm>
          <a:prstGeom prst="downArrow">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extLst>
      <p:ext uri="{BB962C8B-B14F-4D97-AF65-F5344CB8AC3E}">
        <p14:creationId xmlns:p14="http://schemas.microsoft.com/office/powerpoint/2010/main" val="364799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animBg="1"/>
      <p:bldP spid="10" grpId="0" animBg="1"/>
      <p:bldP spid="12"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655673" y="920285"/>
            <a:ext cx="11231526" cy="8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en-US" altLang="zh-CN" b="1" dirty="0">
                <a:latin typeface="Arial" panose="020B0604020202020204" pitchFamily="34" charset="0"/>
              </a:rPr>
              <a:t>AI</a:t>
            </a:r>
            <a:r>
              <a:rPr lang="zh-CN" altLang="en-US" b="1" dirty="0">
                <a:latin typeface="Arial" panose="020B0604020202020204" pitchFamily="34" charset="0"/>
              </a:rPr>
              <a:t>如何重新点燃创新生产力</a:t>
            </a:r>
            <a:endParaRPr lang="en-US" altLang="zh-CN" b="1" dirty="0">
              <a:latin typeface="Arial" panose="020B0604020202020204" pitchFamily="34"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结论：</a:t>
            </a:r>
            <a:r>
              <a:rPr lang="en-US" altLang="zh-CN" dirty="0">
                <a:latin typeface="Arial" panose="020B0604020202020204" pitchFamily="34" charset="0"/>
              </a:rPr>
              <a:t>AI </a:t>
            </a:r>
            <a:r>
              <a:rPr lang="zh-CN" altLang="en-US" dirty="0">
                <a:latin typeface="Arial" panose="020B0604020202020204" pitchFamily="34" charset="0"/>
              </a:rPr>
              <a:t>可用于加速创新，创造全新的产品和服务，扭转研发生产率下降的趋势！</a:t>
            </a:r>
            <a:endParaRPr lang="en-US" altLang="zh-CN"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grpSp>
        <p:nvGrpSpPr>
          <p:cNvPr id="2" name="组合 1">
            <a:extLst>
              <a:ext uri="{FF2B5EF4-FFF2-40B4-BE49-F238E27FC236}">
                <a16:creationId xmlns:a16="http://schemas.microsoft.com/office/drawing/2014/main" id="{0EBCB573-6F87-4316-738C-B16872EEB19D}"/>
              </a:ext>
            </a:extLst>
          </p:cNvPr>
          <p:cNvGrpSpPr/>
          <p:nvPr/>
        </p:nvGrpSpPr>
        <p:grpSpPr>
          <a:xfrm>
            <a:off x="1392865" y="2094981"/>
            <a:ext cx="9041219" cy="4282263"/>
            <a:chOff x="1392865" y="2094981"/>
            <a:chExt cx="9041219" cy="4282263"/>
          </a:xfrm>
        </p:grpSpPr>
        <p:sp>
          <p:nvSpPr>
            <p:cNvPr id="40" name="矩形: 圆角 39">
              <a:extLst>
                <a:ext uri="{FF2B5EF4-FFF2-40B4-BE49-F238E27FC236}">
                  <a16:creationId xmlns:a16="http://schemas.microsoft.com/office/drawing/2014/main" id="{41D22DE9-181C-4688-AF19-1E250CE1AF6E}"/>
                </a:ext>
              </a:extLst>
            </p:cNvPr>
            <p:cNvSpPr/>
            <p:nvPr/>
          </p:nvSpPr>
          <p:spPr>
            <a:xfrm>
              <a:off x="6301565" y="3607463"/>
              <a:ext cx="2105246" cy="2769781"/>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a:extLst>
                <a:ext uri="{FF2B5EF4-FFF2-40B4-BE49-F238E27FC236}">
                  <a16:creationId xmlns:a16="http://schemas.microsoft.com/office/drawing/2014/main" id="{F6F8493F-28BF-4284-B5FB-EB9A1344ED6A}"/>
                </a:ext>
              </a:extLst>
            </p:cNvPr>
            <p:cNvSpPr/>
            <p:nvPr/>
          </p:nvSpPr>
          <p:spPr>
            <a:xfrm>
              <a:off x="1392865" y="3038437"/>
              <a:ext cx="994144" cy="520995"/>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技术</a:t>
              </a:r>
            </a:p>
          </p:txBody>
        </p:sp>
        <p:sp>
          <p:nvSpPr>
            <p:cNvPr id="11" name="矩形: 圆角 10">
              <a:extLst>
                <a:ext uri="{FF2B5EF4-FFF2-40B4-BE49-F238E27FC236}">
                  <a16:creationId xmlns:a16="http://schemas.microsoft.com/office/drawing/2014/main" id="{75B14811-ECDA-4541-87F7-D29D5C309393}"/>
                </a:ext>
              </a:extLst>
            </p:cNvPr>
            <p:cNvSpPr/>
            <p:nvPr/>
          </p:nvSpPr>
          <p:spPr>
            <a:xfrm>
              <a:off x="2939902" y="2094981"/>
              <a:ext cx="2636876" cy="62768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提升设计候选方案的生成速度、数量与多样性</a:t>
              </a:r>
            </a:p>
          </p:txBody>
        </p:sp>
        <p:sp>
          <p:nvSpPr>
            <p:cNvPr id="14" name="矩形: 圆角 13">
              <a:extLst>
                <a:ext uri="{FF2B5EF4-FFF2-40B4-BE49-F238E27FC236}">
                  <a16:creationId xmlns:a16="http://schemas.microsoft.com/office/drawing/2014/main" id="{0451031F-1337-4A1E-93B2-5E4A9F931DCC}"/>
                </a:ext>
              </a:extLst>
            </p:cNvPr>
            <p:cNvSpPr/>
            <p:nvPr/>
          </p:nvSpPr>
          <p:spPr>
            <a:xfrm>
              <a:off x="2939901" y="2979775"/>
              <a:ext cx="2636876" cy="62768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通过</a:t>
              </a:r>
              <a:r>
                <a:rPr lang="en-US" altLang="zh-CN" dirty="0"/>
                <a:t>AI</a:t>
              </a:r>
              <a:r>
                <a:rPr lang="zh-CN" altLang="en-US" dirty="0"/>
                <a:t>代理模型加速候选方案评估</a:t>
              </a:r>
            </a:p>
          </p:txBody>
        </p:sp>
        <p:sp>
          <p:nvSpPr>
            <p:cNvPr id="16" name="矩形: 圆角 15">
              <a:extLst>
                <a:ext uri="{FF2B5EF4-FFF2-40B4-BE49-F238E27FC236}">
                  <a16:creationId xmlns:a16="http://schemas.microsoft.com/office/drawing/2014/main" id="{0A05083B-84FE-4C6D-9700-C673005534AD}"/>
                </a:ext>
              </a:extLst>
            </p:cNvPr>
            <p:cNvSpPr/>
            <p:nvPr/>
          </p:nvSpPr>
          <p:spPr>
            <a:xfrm>
              <a:off x="2939901" y="3875201"/>
              <a:ext cx="2636876" cy="62768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加速研究运营</a:t>
              </a:r>
            </a:p>
          </p:txBody>
        </p:sp>
        <p:cxnSp>
          <p:nvCxnSpPr>
            <p:cNvPr id="17" name="直接箭头连接符 16">
              <a:extLst>
                <a:ext uri="{FF2B5EF4-FFF2-40B4-BE49-F238E27FC236}">
                  <a16:creationId xmlns:a16="http://schemas.microsoft.com/office/drawing/2014/main" id="{CEDA7B70-E7AC-4A71-A88E-B09417F6D0E4}"/>
                </a:ext>
              </a:extLst>
            </p:cNvPr>
            <p:cNvCxnSpPr>
              <a:stCxn id="4" idx="3"/>
              <a:endCxn id="14" idx="1"/>
            </p:cNvCxnSpPr>
            <p:nvPr/>
          </p:nvCxnSpPr>
          <p:spPr>
            <a:xfrm flipV="1">
              <a:off x="2387009" y="3293619"/>
              <a:ext cx="552892" cy="5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连接符: 肘形 20">
              <a:extLst>
                <a:ext uri="{FF2B5EF4-FFF2-40B4-BE49-F238E27FC236}">
                  <a16:creationId xmlns:a16="http://schemas.microsoft.com/office/drawing/2014/main" id="{D7FF0F10-9F8F-48D6-B8F0-7CF3649FF66A}"/>
                </a:ext>
              </a:extLst>
            </p:cNvPr>
            <p:cNvCxnSpPr>
              <a:stCxn id="4" idx="3"/>
              <a:endCxn id="11" idx="1"/>
            </p:cNvCxnSpPr>
            <p:nvPr/>
          </p:nvCxnSpPr>
          <p:spPr>
            <a:xfrm flipV="1">
              <a:off x="2387009" y="2408825"/>
              <a:ext cx="552893" cy="89011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连接符: 肘形 22">
              <a:extLst>
                <a:ext uri="{FF2B5EF4-FFF2-40B4-BE49-F238E27FC236}">
                  <a16:creationId xmlns:a16="http://schemas.microsoft.com/office/drawing/2014/main" id="{73F9A5B6-1A22-4FB6-BC73-B45F7DCCAA43}"/>
                </a:ext>
              </a:extLst>
            </p:cNvPr>
            <p:cNvCxnSpPr>
              <a:stCxn id="4" idx="3"/>
              <a:endCxn id="16" idx="1"/>
            </p:cNvCxnSpPr>
            <p:nvPr/>
          </p:nvCxnSpPr>
          <p:spPr>
            <a:xfrm>
              <a:off x="2387009" y="3298935"/>
              <a:ext cx="552892" cy="89011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矩形 23">
              <a:extLst>
                <a:ext uri="{FF2B5EF4-FFF2-40B4-BE49-F238E27FC236}">
                  <a16:creationId xmlns:a16="http://schemas.microsoft.com/office/drawing/2014/main" id="{97311517-5AC6-4B2B-AD83-E98388170BA8}"/>
                </a:ext>
              </a:extLst>
            </p:cNvPr>
            <p:cNvSpPr/>
            <p:nvPr/>
          </p:nvSpPr>
          <p:spPr>
            <a:xfrm>
              <a:off x="6403461" y="3775108"/>
              <a:ext cx="1901454" cy="541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a:t>识别与分析客户 </a:t>
              </a:r>
              <a:r>
                <a:rPr lang="en-US" altLang="zh-CN" sz="1400"/>
                <a:t>/ </a:t>
              </a:r>
              <a:r>
                <a:rPr lang="zh-CN" altLang="en-US" sz="1400"/>
                <a:t>用户需求、产品及功能</a:t>
              </a:r>
            </a:p>
          </p:txBody>
        </p:sp>
        <p:sp>
          <p:nvSpPr>
            <p:cNvPr id="25" name="矩形 24">
              <a:extLst>
                <a:ext uri="{FF2B5EF4-FFF2-40B4-BE49-F238E27FC236}">
                  <a16:creationId xmlns:a16="http://schemas.microsoft.com/office/drawing/2014/main" id="{C54D66EE-D518-44DC-A884-A537446EEBB0}"/>
                </a:ext>
              </a:extLst>
            </p:cNvPr>
            <p:cNvSpPr/>
            <p:nvPr/>
          </p:nvSpPr>
          <p:spPr>
            <a:xfrm>
              <a:off x="6403461" y="4431095"/>
              <a:ext cx="1901454" cy="541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探索与综合现有研究及数据</a:t>
              </a:r>
            </a:p>
          </p:txBody>
        </p:sp>
        <p:sp>
          <p:nvSpPr>
            <p:cNvPr id="26" name="矩形 25">
              <a:extLst>
                <a:ext uri="{FF2B5EF4-FFF2-40B4-BE49-F238E27FC236}">
                  <a16:creationId xmlns:a16="http://schemas.microsoft.com/office/drawing/2014/main" id="{A08F1512-297C-4897-B0C6-95EE184B92C5}"/>
                </a:ext>
              </a:extLst>
            </p:cNvPr>
            <p:cNvSpPr/>
            <p:nvPr/>
          </p:nvSpPr>
          <p:spPr>
            <a:xfrm>
              <a:off x="6403461" y="5060708"/>
              <a:ext cx="1901454" cy="541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简化内部知识管理</a:t>
              </a:r>
            </a:p>
          </p:txBody>
        </p:sp>
        <p:sp>
          <p:nvSpPr>
            <p:cNvPr id="27" name="矩形 26">
              <a:extLst>
                <a:ext uri="{FF2B5EF4-FFF2-40B4-BE49-F238E27FC236}">
                  <a16:creationId xmlns:a16="http://schemas.microsoft.com/office/drawing/2014/main" id="{B2B9F24F-16FA-41F8-B976-15F8C2A7016C}"/>
                </a:ext>
              </a:extLst>
            </p:cNvPr>
            <p:cNvSpPr/>
            <p:nvPr/>
          </p:nvSpPr>
          <p:spPr>
            <a:xfrm>
              <a:off x="6403461" y="5690321"/>
              <a:ext cx="1901454" cy="54136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t>自动化文档任务</a:t>
              </a:r>
            </a:p>
          </p:txBody>
        </p:sp>
        <p:cxnSp>
          <p:nvCxnSpPr>
            <p:cNvPr id="29" name="连接符: 肘形 28">
              <a:extLst>
                <a:ext uri="{FF2B5EF4-FFF2-40B4-BE49-F238E27FC236}">
                  <a16:creationId xmlns:a16="http://schemas.microsoft.com/office/drawing/2014/main" id="{8BDF4BEF-8D77-42E5-8AA1-B866D347203E}"/>
                </a:ext>
              </a:extLst>
            </p:cNvPr>
            <p:cNvCxnSpPr>
              <a:cxnSpLocks/>
              <a:stCxn id="16" idx="3"/>
              <a:endCxn id="24" idx="1"/>
            </p:cNvCxnSpPr>
            <p:nvPr/>
          </p:nvCxnSpPr>
          <p:spPr>
            <a:xfrm flipV="1">
              <a:off x="5576777" y="4045789"/>
              <a:ext cx="826684" cy="14325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连接符: 肘形 30">
              <a:extLst>
                <a:ext uri="{FF2B5EF4-FFF2-40B4-BE49-F238E27FC236}">
                  <a16:creationId xmlns:a16="http://schemas.microsoft.com/office/drawing/2014/main" id="{9371EF95-5349-48BB-B03F-42E543E9B7AF}"/>
                </a:ext>
              </a:extLst>
            </p:cNvPr>
            <p:cNvCxnSpPr>
              <a:cxnSpLocks/>
              <a:stCxn id="16" idx="3"/>
              <a:endCxn id="25" idx="1"/>
            </p:cNvCxnSpPr>
            <p:nvPr/>
          </p:nvCxnSpPr>
          <p:spPr>
            <a:xfrm>
              <a:off x="5576777" y="4189045"/>
              <a:ext cx="826684" cy="51273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连接符: 肘形 32">
              <a:extLst>
                <a:ext uri="{FF2B5EF4-FFF2-40B4-BE49-F238E27FC236}">
                  <a16:creationId xmlns:a16="http://schemas.microsoft.com/office/drawing/2014/main" id="{9AA6537A-F783-4A4B-910E-EB59C3DA518E}"/>
                </a:ext>
              </a:extLst>
            </p:cNvPr>
            <p:cNvCxnSpPr>
              <a:cxnSpLocks/>
              <a:stCxn id="16" idx="3"/>
              <a:endCxn id="26" idx="1"/>
            </p:cNvCxnSpPr>
            <p:nvPr/>
          </p:nvCxnSpPr>
          <p:spPr>
            <a:xfrm>
              <a:off x="5576777" y="4189045"/>
              <a:ext cx="826684" cy="114234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连接符: 肘形 34">
              <a:extLst>
                <a:ext uri="{FF2B5EF4-FFF2-40B4-BE49-F238E27FC236}">
                  <a16:creationId xmlns:a16="http://schemas.microsoft.com/office/drawing/2014/main" id="{6398C34D-C80E-4529-B5C5-FD9BBF9A07D9}"/>
                </a:ext>
              </a:extLst>
            </p:cNvPr>
            <p:cNvCxnSpPr>
              <a:cxnSpLocks/>
              <a:stCxn id="16" idx="3"/>
              <a:endCxn id="27" idx="1"/>
            </p:cNvCxnSpPr>
            <p:nvPr/>
          </p:nvCxnSpPr>
          <p:spPr>
            <a:xfrm>
              <a:off x="5576777" y="4189045"/>
              <a:ext cx="826684" cy="177195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矩形 40">
              <a:extLst>
                <a:ext uri="{FF2B5EF4-FFF2-40B4-BE49-F238E27FC236}">
                  <a16:creationId xmlns:a16="http://schemas.microsoft.com/office/drawing/2014/main" id="{ABDF45A9-B981-4069-B53E-EA7447875209}"/>
                </a:ext>
              </a:extLst>
            </p:cNvPr>
            <p:cNvSpPr/>
            <p:nvPr/>
          </p:nvSpPr>
          <p:spPr>
            <a:xfrm>
              <a:off x="9439940" y="3030276"/>
              <a:ext cx="994144" cy="520995"/>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创新</a:t>
              </a:r>
            </a:p>
          </p:txBody>
        </p:sp>
        <p:cxnSp>
          <p:nvCxnSpPr>
            <p:cNvPr id="43" name="连接符: 肘形 42">
              <a:extLst>
                <a:ext uri="{FF2B5EF4-FFF2-40B4-BE49-F238E27FC236}">
                  <a16:creationId xmlns:a16="http://schemas.microsoft.com/office/drawing/2014/main" id="{E2AF604F-45C7-4B24-8BD2-4D5C9F4583AD}"/>
                </a:ext>
              </a:extLst>
            </p:cNvPr>
            <p:cNvCxnSpPr>
              <a:stCxn id="11" idx="3"/>
              <a:endCxn id="41" idx="1"/>
            </p:cNvCxnSpPr>
            <p:nvPr/>
          </p:nvCxnSpPr>
          <p:spPr>
            <a:xfrm>
              <a:off x="5576778" y="2408825"/>
              <a:ext cx="3863162" cy="88194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连接符: 肘形 58">
              <a:extLst>
                <a:ext uri="{FF2B5EF4-FFF2-40B4-BE49-F238E27FC236}">
                  <a16:creationId xmlns:a16="http://schemas.microsoft.com/office/drawing/2014/main" id="{7AC16990-BCB6-4179-AF27-C7F0FC64DE32}"/>
                </a:ext>
              </a:extLst>
            </p:cNvPr>
            <p:cNvCxnSpPr>
              <a:stCxn id="40" idx="3"/>
              <a:endCxn id="41" idx="1"/>
            </p:cNvCxnSpPr>
            <p:nvPr/>
          </p:nvCxnSpPr>
          <p:spPr>
            <a:xfrm flipV="1">
              <a:off x="8406811" y="3290774"/>
              <a:ext cx="1033129" cy="170158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直接箭头连接符 60">
              <a:extLst>
                <a:ext uri="{FF2B5EF4-FFF2-40B4-BE49-F238E27FC236}">
                  <a16:creationId xmlns:a16="http://schemas.microsoft.com/office/drawing/2014/main" id="{2B9F1A83-43B9-4B98-8E83-8B2A3E338193}"/>
                </a:ext>
              </a:extLst>
            </p:cNvPr>
            <p:cNvCxnSpPr>
              <a:stCxn id="14" idx="3"/>
              <a:endCxn id="41" idx="1"/>
            </p:cNvCxnSpPr>
            <p:nvPr/>
          </p:nvCxnSpPr>
          <p:spPr>
            <a:xfrm flipV="1">
              <a:off x="5576777" y="3290774"/>
              <a:ext cx="3863163" cy="28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317259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404517" y="892952"/>
            <a:ext cx="11231526" cy="45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渠道</a:t>
            </a:r>
            <a:r>
              <a:rPr lang="en-US" altLang="zh-CN" b="1" dirty="0">
                <a:latin typeface="Arial" panose="020B0604020202020204" pitchFamily="34" charset="0"/>
              </a:rPr>
              <a:t>1</a:t>
            </a:r>
            <a:r>
              <a:rPr lang="zh-CN" altLang="en-US" b="1" dirty="0">
                <a:latin typeface="Arial" panose="020B0604020202020204" pitchFamily="34" charset="0"/>
              </a:rPr>
              <a:t>：提升设计候选方案的生成速度、数量与多样性</a:t>
            </a:r>
            <a:endParaRPr lang="en-US" altLang="zh-CN" b="1"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grpSp>
        <p:nvGrpSpPr>
          <p:cNvPr id="34" name="组合 33">
            <a:extLst>
              <a:ext uri="{FF2B5EF4-FFF2-40B4-BE49-F238E27FC236}">
                <a16:creationId xmlns:a16="http://schemas.microsoft.com/office/drawing/2014/main" id="{49AEC6CE-5090-4CAE-9D82-FD33D630804D}"/>
              </a:ext>
            </a:extLst>
          </p:cNvPr>
          <p:cNvGrpSpPr/>
          <p:nvPr/>
        </p:nvGrpSpPr>
        <p:grpSpPr>
          <a:xfrm>
            <a:off x="5164109" y="951614"/>
            <a:ext cx="6709143" cy="2187499"/>
            <a:chOff x="879189" y="1610833"/>
            <a:chExt cx="6709143" cy="2187499"/>
          </a:xfrm>
        </p:grpSpPr>
        <p:sp>
          <p:nvSpPr>
            <p:cNvPr id="2" name="矩形: 圆角 1">
              <a:extLst>
                <a:ext uri="{FF2B5EF4-FFF2-40B4-BE49-F238E27FC236}">
                  <a16:creationId xmlns:a16="http://schemas.microsoft.com/office/drawing/2014/main" id="{C2C8BEC4-12B3-49BC-9F18-9279B09FBEC0}"/>
                </a:ext>
              </a:extLst>
            </p:cNvPr>
            <p:cNvSpPr/>
            <p:nvPr/>
          </p:nvSpPr>
          <p:spPr>
            <a:xfrm>
              <a:off x="879189" y="2475614"/>
              <a:ext cx="1499190" cy="533402"/>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识别客户需求集合</a:t>
              </a:r>
            </a:p>
          </p:txBody>
        </p:sp>
        <p:sp>
          <p:nvSpPr>
            <p:cNvPr id="28" name="矩形: 圆角 27">
              <a:extLst>
                <a:ext uri="{FF2B5EF4-FFF2-40B4-BE49-F238E27FC236}">
                  <a16:creationId xmlns:a16="http://schemas.microsoft.com/office/drawing/2014/main" id="{429FB679-3969-4901-AE16-0881F7D6143D}"/>
                </a:ext>
              </a:extLst>
            </p:cNvPr>
            <p:cNvSpPr/>
            <p:nvPr/>
          </p:nvSpPr>
          <p:spPr>
            <a:xfrm>
              <a:off x="2615840" y="2473840"/>
              <a:ext cx="1499190" cy="533402"/>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生成候选设计方案</a:t>
              </a:r>
            </a:p>
          </p:txBody>
        </p:sp>
        <p:sp>
          <p:nvSpPr>
            <p:cNvPr id="30" name="矩形: 圆角 29">
              <a:extLst>
                <a:ext uri="{FF2B5EF4-FFF2-40B4-BE49-F238E27FC236}">
                  <a16:creationId xmlns:a16="http://schemas.microsoft.com/office/drawing/2014/main" id="{D1FFAB3F-02F0-48DF-81E4-E8639777F81E}"/>
                </a:ext>
              </a:extLst>
            </p:cNvPr>
            <p:cNvSpPr/>
            <p:nvPr/>
          </p:nvSpPr>
          <p:spPr>
            <a:xfrm>
              <a:off x="4352491" y="2473840"/>
              <a:ext cx="1499190" cy="533402"/>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评估设计方案</a:t>
              </a:r>
            </a:p>
          </p:txBody>
        </p:sp>
        <p:sp>
          <p:nvSpPr>
            <p:cNvPr id="32" name="矩形: 圆角 31">
              <a:extLst>
                <a:ext uri="{FF2B5EF4-FFF2-40B4-BE49-F238E27FC236}">
                  <a16:creationId xmlns:a16="http://schemas.microsoft.com/office/drawing/2014/main" id="{939F66C6-24E3-424C-896B-6522AF563FAC}"/>
                </a:ext>
              </a:extLst>
            </p:cNvPr>
            <p:cNvSpPr/>
            <p:nvPr/>
          </p:nvSpPr>
          <p:spPr>
            <a:xfrm>
              <a:off x="6089142" y="2473839"/>
              <a:ext cx="1499190" cy="533402"/>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t>筛选最优方案</a:t>
              </a:r>
            </a:p>
          </p:txBody>
        </p:sp>
        <p:cxnSp>
          <p:nvCxnSpPr>
            <p:cNvPr id="5" name="直接箭头连接符 4">
              <a:extLst>
                <a:ext uri="{FF2B5EF4-FFF2-40B4-BE49-F238E27FC236}">
                  <a16:creationId xmlns:a16="http://schemas.microsoft.com/office/drawing/2014/main" id="{FA682648-ED80-41C7-87D5-E6978333073E}"/>
                </a:ext>
              </a:extLst>
            </p:cNvPr>
            <p:cNvCxnSpPr>
              <a:stCxn id="2" idx="3"/>
              <a:endCxn id="28" idx="1"/>
            </p:cNvCxnSpPr>
            <p:nvPr/>
          </p:nvCxnSpPr>
          <p:spPr>
            <a:xfrm flipV="1">
              <a:off x="2378379" y="2740541"/>
              <a:ext cx="237461" cy="177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9" name="直接箭头连接符 8">
              <a:extLst>
                <a:ext uri="{FF2B5EF4-FFF2-40B4-BE49-F238E27FC236}">
                  <a16:creationId xmlns:a16="http://schemas.microsoft.com/office/drawing/2014/main" id="{7874BC55-D079-4D24-9869-48C3402119FF}"/>
                </a:ext>
              </a:extLst>
            </p:cNvPr>
            <p:cNvCxnSpPr>
              <a:stCxn id="28" idx="3"/>
              <a:endCxn id="30" idx="1"/>
            </p:cNvCxnSpPr>
            <p:nvPr/>
          </p:nvCxnSpPr>
          <p:spPr>
            <a:xfrm>
              <a:off x="4115030" y="2740541"/>
              <a:ext cx="237461" cy="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12" name="直接箭头连接符 11">
              <a:extLst>
                <a:ext uri="{FF2B5EF4-FFF2-40B4-BE49-F238E27FC236}">
                  <a16:creationId xmlns:a16="http://schemas.microsoft.com/office/drawing/2014/main" id="{4137BB90-E363-4604-8CE3-1B14CB234AD3}"/>
                </a:ext>
              </a:extLst>
            </p:cNvPr>
            <p:cNvCxnSpPr>
              <a:stCxn id="30" idx="3"/>
              <a:endCxn id="32" idx="1"/>
            </p:cNvCxnSpPr>
            <p:nvPr/>
          </p:nvCxnSpPr>
          <p:spPr>
            <a:xfrm flipV="1">
              <a:off x="5851681" y="2740540"/>
              <a:ext cx="237461" cy="1"/>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3" name="左大括号 12">
              <a:extLst>
                <a:ext uri="{FF2B5EF4-FFF2-40B4-BE49-F238E27FC236}">
                  <a16:creationId xmlns:a16="http://schemas.microsoft.com/office/drawing/2014/main" id="{E7AE17C3-713C-4D53-A8AA-5818E3A78377}"/>
                </a:ext>
              </a:extLst>
            </p:cNvPr>
            <p:cNvSpPr/>
            <p:nvPr/>
          </p:nvSpPr>
          <p:spPr>
            <a:xfrm rot="16200000">
              <a:off x="4114831" y="503763"/>
              <a:ext cx="237857" cy="5502351"/>
            </a:xfrm>
            <a:prstGeom prst="leftBrace">
              <a:avLst>
                <a:gd name="adj1" fmla="val 3884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939A50B-15F0-401F-B9E6-AB48F0C0433E}"/>
                </a:ext>
              </a:extLst>
            </p:cNvPr>
            <p:cNvSpPr txBox="1"/>
            <p:nvPr/>
          </p:nvSpPr>
          <p:spPr>
            <a:xfrm>
              <a:off x="3255564" y="3429000"/>
              <a:ext cx="1956390" cy="369332"/>
            </a:xfrm>
            <a:prstGeom prst="rect">
              <a:avLst/>
            </a:prstGeom>
            <a:noFill/>
          </p:spPr>
          <p:txBody>
            <a:bodyPr wrap="square" rtlCol="0">
              <a:spAutoFit/>
            </a:bodyPr>
            <a:lstStyle/>
            <a:p>
              <a:pPr algn="ctr"/>
              <a:r>
                <a:rPr lang="zh-CN" altLang="en-US" b="1"/>
                <a:t>（</a:t>
              </a:r>
              <a:r>
                <a:rPr lang="en-US" altLang="zh-CN" b="1"/>
                <a:t>R&amp;D</a:t>
              </a:r>
              <a:r>
                <a:rPr lang="zh-CN" altLang="en-US" b="1"/>
                <a:t>）流程</a:t>
              </a:r>
              <a:endParaRPr lang="zh-CN" altLang="en-US" b="1" dirty="0"/>
            </a:p>
          </p:txBody>
        </p:sp>
        <p:sp>
          <p:nvSpPr>
            <p:cNvPr id="18" name="矩形 17">
              <a:extLst>
                <a:ext uri="{FF2B5EF4-FFF2-40B4-BE49-F238E27FC236}">
                  <a16:creationId xmlns:a16="http://schemas.microsoft.com/office/drawing/2014/main" id="{839BD03B-4A54-4CFF-B930-448F4D804614}"/>
                </a:ext>
              </a:extLst>
            </p:cNvPr>
            <p:cNvSpPr/>
            <p:nvPr/>
          </p:nvSpPr>
          <p:spPr>
            <a:xfrm>
              <a:off x="2929269" y="1610833"/>
              <a:ext cx="866554" cy="329609"/>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AI</a:t>
              </a:r>
              <a:r>
                <a:rPr lang="zh-CN" altLang="en-US" dirty="0"/>
                <a:t>技术</a:t>
              </a:r>
            </a:p>
          </p:txBody>
        </p:sp>
        <p:cxnSp>
          <p:nvCxnSpPr>
            <p:cNvPr id="20" name="直接箭头连接符 19">
              <a:extLst>
                <a:ext uri="{FF2B5EF4-FFF2-40B4-BE49-F238E27FC236}">
                  <a16:creationId xmlns:a16="http://schemas.microsoft.com/office/drawing/2014/main" id="{5C237D3A-F9B9-41A1-83D1-5950955C66E9}"/>
                </a:ext>
              </a:extLst>
            </p:cNvPr>
            <p:cNvCxnSpPr>
              <a:stCxn id="18" idx="2"/>
              <a:endCxn id="28" idx="0"/>
            </p:cNvCxnSpPr>
            <p:nvPr/>
          </p:nvCxnSpPr>
          <p:spPr>
            <a:xfrm>
              <a:off x="3362546" y="1940442"/>
              <a:ext cx="2889" cy="5333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8D068CB2-B8A1-42D9-A155-C99531595431}"/>
                </a:ext>
              </a:extLst>
            </p:cNvPr>
            <p:cNvSpPr txBox="1"/>
            <p:nvPr/>
          </p:nvSpPr>
          <p:spPr>
            <a:xfrm>
              <a:off x="4541563" y="1913919"/>
              <a:ext cx="578513" cy="307777"/>
            </a:xfrm>
            <a:prstGeom prst="rect">
              <a:avLst/>
            </a:prstGeom>
            <a:noFill/>
          </p:spPr>
          <p:txBody>
            <a:bodyPr wrap="square" rtlCol="0">
              <a:spAutoFit/>
            </a:bodyPr>
            <a:lstStyle/>
            <a:p>
              <a:r>
                <a:rPr lang="zh-CN" altLang="en-US" sz="1400" b="1" dirty="0">
                  <a:solidFill>
                    <a:srgbClr val="9D1223"/>
                  </a:solidFill>
                </a:rPr>
                <a:t>增强</a:t>
              </a:r>
            </a:p>
          </p:txBody>
        </p:sp>
      </p:grpSp>
      <p:sp>
        <p:nvSpPr>
          <p:cNvPr id="37" name="文本框 36">
            <a:extLst>
              <a:ext uri="{FF2B5EF4-FFF2-40B4-BE49-F238E27FC236}">
                <a16:creationId xmlns:a16="http://schemas.microsoft.com/office/drawing/2014/main" id="{91B19E52-1226-4D65-AE41-41FF690D3908}"/>
              </a:ext>
            </a:extLst>
          </p:cNvPr>
          <p:cNvSpPr txBox="1"/>
          <p:nvPr/>
        </p:nvSpPr>
        <p:spPr>
          <a:xfrm>
            <a:off x="415605" y="1449707"/>
            <a:ext cx="4401172" cy="2893100"/>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dirty="0"/>
              <a:t>模型生成设计候选的速度远超人类独立工作效率</a:t>
            </a:r>
            <a:r>
              <a:rPr lang="en-US" altLang="zh-CN" dirty="0"/>
              <a:t>——</a:t>
            </a:r>
            <a:r>
              <a:rPr lang="zh-CN" altLang="en-US" dirty="0"/>
              <a:t>相当于增加了“射门次数”</a:t>
            </a:r>
            <a:endParaRPr lang="en-US" altLang="zh-CN" dirty="0"/>
          </a:p>
          <a:p>
            <a:pPr marL="285750" indent="-285750" algn="just">
              <a:spcBef>
                <a:spcPts val="1200"/>
              </a:spcBef>
              <a:buFont typeface="Wingdings" panose="05000000000000000000" pitchFamily="2" charset="2"/>
              <a:buChar char="u"/>
            </a:pPr>
            <a:r>
              <a:rPr lang="zh-CN" altLang="en-US" dirty="0"/>
              <a:t>例如，某零售商利用生成式</a:t>
            </a:r>
            <a:r>
              <a:rPr lang="en-US" altLang="zh-CN" dirty="0"/>
              <a:t>AI</a:t>
            </a:r>
            <a:r>
              <a:rPr lang="zh-CN" altLang="en-US" dirty="0"/>
              <a:t>工具创建了数十种具有照片级真实感的</a:t>
            </a:r>
            <a:r>
              <a:rPr lang="en-US" altLang="zh-CN" dirty="0"/>
              <a:t>3D</a:t>
            </a:r>
            <a:r>
              <a:rPr lang="zh-CN" altLang="en-US" dirty="0"/>
              <a:t>店铺布局方案。一个意外收获是：基础模型为填充渲染效果而插入的某些美学装饰元素</a:t>
            </a:r>
            <a:r>
              <a:rPr lang="en-US" altLang="zh-CN" dirty="0"/>
              <a:t>——</a:t>
            </a:r>
            <a:r>
              <a:rPr lang="zh-CN" altLang="en-US" dirty="0"/>
              <a:t>虽不在初始设计参数中，却吸引了消费者。</a:t>
            </a:r>
            <a:endParaRPr lang="en-US" altLang="zh-CN" dirty="0"/>
          </a:p>
          <a:p>
            <a:pPr marL="285750" indent="-285750" algn="just">
              <a:spcBef>
                <a:spcPts val="1200"/>
              </a:spcBef>
              <a:buFont typeface="Wingdings" panose="05000000000000000000" pitchFamily="2" charset="2"/>
              <a:buChar char="u"/>
            </a:pPr>
            <a:r>
              <a:rPr lang="en-US" altLang="zh-CN" dirty="0"/>
              <a:t>AI </a:t>
            </a:r>
            <a:r>
              <a:rPr lang="zh-CN" altLang="en-US" dirty="0"/>
              <a:t>可能比人类更具创造力！</a:t>
            </a:r>
            <a:endParaRPr lang="en-US" altLang="zh-CN" dirty="0"/>
          </a:p>
        </p:txBody>
      </p:sp>
      <p:pic>
        <p:nvPicPr>
          <p:cNvPr id="2050" name="Picture 2" descr="图片">
            <a:extLst>
              <a:ext uri="{FF2B5EF4-FFF2-40B4-BE49-F238E27FC236}">
                <a16:creationId xmlns:a16="http://schemas.microsoft.com/office/drawing/2014/main" id="{2F89D9FC-1BDB-41DA-A3AD-8A03DC59B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990" y="3590272"/>
            <a:ext cx="4875914" cy="2744959"/>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1129932E-6690-4F82-9AE4-775FE5C066BD}"/>
              </a:ext>
            </a:extLst>
          </p:cNvPr>
          <p:cNvSpPr txBox="1"/>
          <p:nvPr/>
        </p:nvSpPr>
        <p:spPr>
          <a:xfrm>
            <a:off x="415604" y="4589857"/>
            <a:ext cx="6107469" cy="1754326"/>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dirty="0"/>
              <a:t>另一个例子，</a:t>
            </a:r>
            <a:r>
              <a:rPr lang="en-US" altLang="zh-CN" dirty="0"/>
              <a:t>2016 </a:t>
            </a:r>
            <a:r>
              <a:rPr lang="zh-CN" altLang="en-US" dirty="0"/>
              <a:t>年 </a:t>
            </a:r>
            <a:r>
              <a:rPr lang="en-US" altLang="zh-CN" dirty="0"/>
              <a:t>3 </a:t>
            </a:r>
            <a:r>
              <a:rPr lang="zh-CN" altLang="en-US" dirty="0"/>
              <a:t>月，</a:t>
            </a:r>
            <a:r>
              <a:rPr lang="en-US" altLang="zh-CN" dirty="0"/>
              <a:t>AlphaGo</a:t>
            </a:r>
            <a:r>
              <a:rPr lang="zh-CN" altLang="en-US" dirty="0"/>
              <a:t>与世界顶尖围棋选手李世石对弈。相比</a:t>
            </a:r>
            <a:r>
              <a:rPr lang="en-US" altLang="zh-CN" dirty="0"/>
              <a:t>AI</a:t>
            </a:r>
            <a:r>
              <a:rPr lang="zh-CN" altLang="en-US" dirty="0"/>
              <a:t>获胜，更引人注目的是第二局中著名的“第 </a:t>
            </a:r>
            <a:r>
              <a:rPr lang="en-US" altLang="zh-CN" dirty="0"/>
              <a:t>37 </a:t>
            </a:r>
            <a:r>
              <a:rPr lang="zh-CN" altLang="en-US" dirty="0"/>
              <a:t>手”：</a:t>
            </a:r>
            <a:r>
              <a:rPr lang="en-US" altLang="zh-CN" dirty="0"/>
              <a:t>AlphaGo</a:t>
            </a:r>
            <a:r>
              <a:rPr lang="zh-CN" altLang="en-US" dirty="0"/>
              <a:t>走出了令多位评论员误以为是失误的意外招法。这步完全跳出常规的棋打破了数世纪的围棋战略原则，正如一位评论员所言：“人类永远不会走出这步棋。”这步棋成为</a:t>
            </a:r>
            <a:r>
              <a:rPr lang="en-US" altLang="zh-CN" dirty="0"/>
              <a:t>AlphaGo</a:t>
            </a:r>
            <a:r>
              <a:rPr lang="zh-CN" altLang="en-US" dirty="0"/>
              <a:t>获胜的关键。</a:t>
            </a:r>
            <a:endParaRPr lang="en-US" altLang="zh-CN" dirty="0"/>
          </a:p>
        </p:txBody>
      </p:sp>
      <p:cxnSp>
        <p:nvCxnSpPr>
          <p:cNvPr id="39" name="连接符: 肘形 38">
            <a:extLst>
              <a:ext uri="{FF2B5EF4-FFF2-40B4-BE49-F238E27FC236}">
                <a16:creationId xmlns:a16="http://schemas.microsoft.com/office/drawing/2014/main" id="{8F004062-F283-4BE2-A2F6-617AC4DF2C68}"/>
              </a:ext>
            </a:extLst>
          </p:cNvPr>
          <p:cNvCxnSpPr>
            <a:stCxn id="18" idx="2"/>
            <a:endCxn id="30" idx="0"/>
          </p:cNvCxnSpPr>
          <p:nvPr/>
        </p:nvCxnSpPr>
        <p:spPr>
          <a:xfrm rot="16200000" flipH="1">
            <a:off x="8250537" y="678152"/>
            <a:ext cx="533398" cy="173954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连接符: 肘形 44">
            <a:extLst>
              <a:ext uri="{FF2B5EF4-FFF2-40B4-BE49-F238E27FC236}">
                <a16:creationId xmlns:a16="http://schemas.microsoft.com/office/drawing/2014/main" id="{9CB2E115-DD2A-4F10-B611-FDAFBB910144}"/>
              </a:ext>
            </a:extLst>
          </p:cNvPr>
          <p:cNvCxnSpPr>
            <a:stCxn id="18" idx="2"/>
            <a:endCxn id="2" idx="0"/>
          </p:cNvCxnSpPr>
          <p:nvPr/>
        </p:nvCxnSpPr>
        <p:spPr>
          <a:xfrm rot="5400000">
            <a:off x="6512999" y="681928"/>
            <a:ext cx="535172" cy="173376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文本框 48">
            <a:extLst>
              <a:ext uri="{FF2B5EF4-FFF2-40B4-BE49-F238E27FC236}">
                <a16:creationId xmlns:a16="http://schemas.microsoft.com/office/drawing/2014/main" id="{2D03EBE9-7C60-4ECB-AAA3-0A804A72EF70}"/>
              </a:ext>
            </a:extLst>
          </p:cNvPr>
          <p:cNvSpPr txBox="1"/>
          <p:nvPr/>
        </p:nvSpPr>
        <p:spPr>
          <a:xfrm>
            <a:off x="7698778" y="1269213"/>
            <a:ext cx="578513" cy="307777"/>
          </a:xfrm>
          <a:prstGeom prst="rect">
            <a:avLst/>
          </a:prstGeom>
          <a:noFill/>
        </p:spPr>
        <p:txBody>
          <a:bodyPr wrap="square" rtlCol="0">
            <a:spAutoFit/>
          </a:bodyPr>
          <a:lstStyle/>
          <a:p>
            <a:r>
              <a:rPr lang="zh-CN" altLang="en-US" sz="1400" b="1" dirty="0">
                <a:solidFill>
                  <a:srgbClr val="9D1223"/>
                </a:solidFill>
              </a:rPr>
              <a:t>增强</a:t>
            </a:r>
          </a:p>
        </p:txBody>
      </p:sp>
      <p:sp>
        <p:nvSpPr>
          <p:cNvPr id="51" name="文本框 50">
            <a:extLst>
              <a:ext uri="{FF2B5EF4-FFF2-40B4-BE49-F238E27FC236}">
                <a16:creationId xmlns:a16="http://schemas.microsoft.com/office/drawing/2014/main" id="{DBD63CA8-CF42-45E7-BFB1-8CCA53B91A79}"/>
              </a:ext>
            </a:extLst>
          </p:cNvPr>
          <p:cNvSpPr txBox="1"/>
          <p:nvPr/>
        </p:nvSpPr>
        <p:spPr>
          <a:xfrm>
            <a:off x="5968808" y="1240145"/>
            <a:ext cx="578513" cy="307777"/>
          </a:xfrm>
          <a:prstGeom prst="rect">
            <a:avLst/>
          </a:prstGeom>
          <a:noFill/>
        </p:spPr>
        <p:txBody>
          <a:bodyPr wrap="square" rtlCol="0">
            <a:spAutoFit/>
          </a:bodyPr>
          <a:lstStyle/>
          <a:p>
            <a:r>
              <a:rPr lang="zh-CN" altLang="en-US" sz="1400" b="1" dirty="0">
                <a:solidFill>
                  <a:srgbClr val="9D1223"/>
                </a:solidFill>
              </a:rPr>
              <a:t>增强</a:t>
            </a:r>
          </a:p>
        </p:txBody>
      </p:sp>
      <p:cxnSp>
        <p:nvCxnSpPr>
          <p:cNvPr id="47" name="连接符: 肘形 46">
            <a:extLst>
              <a:ext uri="{FF2B5EF4-FFF2-40B4-BE49-F238E27FC236}">
                <a16:creationId xmlns:a16="http://schemas.microsoft.com/office/drawing/2014/main" id="{761461AD-BAAA-4276-A77D-58479C83A09E}"/>
              </a:ext>
            </a:extLst>
          </p:cNvPr>
          <p:cNvCxnSpPr>
            <a:stCxn id="18" idx="2"/>
            <a:endCxn id="32" idx="0"/>
          </p:cNvCxnSpPr>
          <p:nvPr/>
        </p:nvCxnSpPr>
        <p:spPr>
          <a:xfrm rot="16200000" flipH="1">
            <a:off x="9118863" y="-190175"/>
            <a:ext cx="533397" cy="347619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文本框 53">
            <a:extLst>
              <a:ext uri="{FF2B5EF4-FFF2-40B4-BE49-F238E27FC236}">
                <a16:creationId xmlns:a16="http://schemas.microsoft.com/office/drawing/2014/main" id="{70D64DF9-2C2A-452E-B448-16C33743AC22}"/>
              </a:ext>
            </a:extLst>
          </p:cNvPr>
          <p:cNvSpPr txBox="1"/>
          <p:nvPr/>
        </p:nvSpPr>
        <p:spPr>
          <a:xfrm>
            <a:off x="10505141" y="1254699"/>
            <a:ext cx="578513" cy="307777"/>
          </a:xfrm>
          <a:prstGeom prst="rect">
            <a:avLst/>
          </a:prstGeom>
          <a:noFill/>
        </p:spPr>
        <p:txBody>
          <a:bodyPr wrap="square" rtlCol="0">
            <a:spAutoFit/>
          </a:bodyPr>
          <a:lstStyle/>
          <a:p>
            <a:r>
              <a:rPr lang="zh-CN" altLang="en-US" sz="1400" b="1" dirty="0">
                <a:solidFill>
                  <a:srgbClr val="9D1223"/>
                </a:solidFill>
              </a:rPr>
              <a:t>增强</a:t>
            </a:r>
          </a:p>
        </p:txBody>
      </p:sp>
    </p:spTree>
    <p:custDataLst>
      <p:tags r:id="rId1"/>
    </p:custDataLst>
    <p:extLst>
      <p:ext uri="{BB962C8B-B14F-4D97-AF65-F5344CB8AC3E}">
        <p14:creationId xmlns:p14="http://schemas.microsoft.com/office/powerpoint/2010/main" val="9938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404517" y="892952"/>
            <a:ext cx="11231526" cy="45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渠道</a:t>
            </a:r>
            <a:r>
              <a:rPr lang="en-US" altLang="zh-CN" b="1" dirty="0">
                <a:latin typeface="Arial" panose="020B0604020202020204" pitchFamily="34" charset="0"/>
              </a:rPr>
              <a:t>2</a:t>
            </a:r>
            <a:r>
              <a:rPr lang="zh-CN" altLang="en-US" b="1" dirty="0">
                <a:latin typeface="Arial" panose="020B0604020202020204" pitchFamily="34" charset="0"/>
              </a:rPr>
              <a:t>：通过</a:t>
            </a:r>
            <a:r>
              <a:rPr lang="en-US" altLang="zh-CN" b="1" dirty="0">
                <a:latin typeface="Arial" panose="020B0604020202020204" pitchFamily="34" charset="0"/>
              </a:rPr>
              <a:t>AI</a:t>
            </a:r>
            <a:r>
              <a:rPr lang="zh-CN" altLang="en-US" b="1" dirty="0">
                <a:latin typeface="Arial" panose="020B0604020202020204" pitchFamily="34" charset="0"/>
              </a:rPr>
              <a:t>代理模型加速候选方案评估</a:t>
            </a:r>
            <a:endParaRPr lang="en-US" altLang="zh-CN" b="1"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sp>
        <p:nvSpPr>
          <p:cNvPr id="37" name="文本框 36">
            <a:extLst>
              <a:ext uri="{FF2B5EF4-FFF2-40B4-BE49-F238E27FC236}">
                <a16:creationId xmlns:a16="http://schemas.microsoft.com/office/drawing/2014/main" id="{91B19E52-1226-4D65-AE41-41FF690D3908}"/>
              </a:ext>
            </a:extLst>
          </p:cNvPr>
          <p:cNvSpPr txBox="1"/>
          <p:nvPr/>
        </p:nvSpPr>
        <p:spPr>
          <a:xfrm>
            <a:off x="617623" y="1449707"/>
            <a:ext cx="11147303" cy="2339102"/>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b="1" dirty="0"/>
              <a:t>传统评估方式：</a:t>
            </a:r>
            <a:r>
              <a:rPr lang="zh-CN" altLang="en-US" dirty="0"/>
              <a:t>例如，对于物理产品，传统方式意味着制造原型并进行物理测试</a:t>
            </a:r>
            <a:r>
              <a:rPr lang="en-US" altLang="zh-CN" dirty="0"/>
              <a:t>——</a:t>
            </a:r>
            <a:r>
              <a:rPr lang="zh-CN" altLang="en-US" dirty="0"/>
              <a:t>汽车制造商为测试车辆安全性进行的碰撞测试，但测试往往成本高昂且耗时。</a:t>
            </a:r>
            <a:endParaRPr lang="en-US" altLang="zh-CN" dirty="0"/>
          </a:p>
          <a:p>
            <a:pPr marL="285750" indent="-285750" algn="just">
              <a:spcBef>
                <a:spcPts val="1200"/>
              </a:spcBef>
              <a:buFont typeface="Wingdings" panose="05000000000000000000" pitchFamily="2" charset="2"/>
              <a:buChar char="u"/>
            </a:pPr>
            <a:r>
              <a:rPr lang="zh-CN" altLang="en-US" b="1" dirty="0"/>
              <a:t> 硅基测试：</a:t>
            </a:r>
            <a:r>
              <a:rPr lang="zh-CN" altLang="en-US" dirty="0"/>
              <a:t>利用计算机模拟替代传统物理实验的虚拟验证方法。例如，设计师无需将飞机设计放入风洞或将赛艇设计放入水中，而是使用计算流体动力学（</a:t>
            </a:r>
            <a:r>
              <a:rPr lang="en-US" altLang="zh-CN" dirty="0"/>
              <a:t>CFD</a:t>
            </a:r>
            <a:r>
              <a:rPr lang="zh-CN" altLang="en-US" dirty="0"/>
              <a:t>）评估特定构型的性能；工程师无需建造原型结构来测试候选设计的表现，而是通过有限元分析（</a:t>
            </a:r>
            <a:r>
              <a:rPr lang="en-US" altLang="zh-CN" dirty="0"/>
              <a:t>FEA</a:t>
            </a:r>
            <a:r>
              <a:rPr lang="zh-CN" altLang="en-US" dirty="0"/>
              <a:t>）预测力对结构的影响；无线电工程师无需设置物理实验，可通过计算电磁学（</a:t>
            </a:r>
            <a:r>
              <a:rPr lang="en-US" altLang="zh-CN" dirty="0"/>
              <a:t>CEM</a:t>
            </a:r>
            <a:r>
              <a:rPr lang="zh-CN" altLang="en-US" dirty="0"/>
              <a:t>）建模预测天线设计的性能。</a:t>
            </a:r>
            <a:endParaRPr lang="en-US" altLang="zh-CN" dirty="0"/>
          </a:p>
          <a:p>
            <a:pPr algn="just">
              <a:spcBef>
                <a:spcPts val="1200"/>
              </a:spcBef>
            </a:pPr>
            <a:endParaRPr lang="en-US" altLang="zh-CN" dirty="0"/>
          </a:p>
        </p:txBody>
      </p:sp>
      <p:pic>
        <p:nvPicPr>
          <p:cNvPr id="3" name="图片 2">
            <a:extLst>
              <a:ext uri="{FF2B5EF4-FFF2-40B4-BE49-F238E27FC236}">
                <a16:creationId xmlns:a16="http://schemas.microsoft.com/office/drawing/2014/main" id="{40A9E6B5-3B00-4FD3-91F1-D8AB1AB99D99}"/>
              </a:ext>
            </a:extLst>
          </p:cNvPr>
          <p:cNvPicPr>
            <a:picLocks noChangeAspect="1"/>
          </p:cNvPicPr>
          <p:nvPr/>
        </p:nvPicPr>
        <p:blipFill>
          <a:blip r:embed="rId4"/>
          <a:stretch>
            <a:fillRect/>
          </a:stretch>
        </p:blipFill>
        <p:spPr>
          <a:xfrm>
            <a:off x="8417615" y="3599121"/>
            <a:ext cx="3218428" cy="2908003"/>
          </a:xfrm>
          <a:prstGeom prst="rect">
            <a:avLst/>
          </a:prstGeom>
        </p:spPr>
      </p:pic>
      <p:sp>
        <p:nvSpPr>
          <p:cNvPr id="21" name="文本框 20">
            <a:extLst>
              <a:ext uri="{FF2B5EF4-FFF2-40B4-BE49-F238E27FC236}">
                <a16:creationId xmlns:a16="http://schemas.microsoft.com/office/drawing/2014/main" id="{54C3F31F-21A8-4D16-8376-8028134DE76F}"/>
              </a:ext>
            </a:extLst>
          </p:cNvPr>
          <p:cNvSpPr txBox="1"/>
          <p:nvPr/>
        </p:nvSpPr>
        <p:spPr>
          <a:xfrm>
            <a:off x="617623" y="3391215"/>
            <a:ext cx="7542865" cy="2893100"/>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dirty="0"/>
              <a:t>虽然成本低，但模拟过程往往极具计算密集性，可能需要数小时甚至数天才能完成。</a:t>
            </a:r>
            <a:endParaRPr lang="en-US" altLang="zh-CN" dirty="0"/>
          </a:p>
          <a:p>
            <a:pPr marL="285750" indent="-285750" algn="just">
              <a:spcBef>
                <a:spcPts val="1200"/>
              </a:spcBef>
              <a:buFont typeface="Wingdings" panose="05000000000000000000" pitchFamily="2" charset="2"/>
              <a:buChar char="u"/>
            </a:pPr>
            <a:r>
              <a:rPr lang="zh-CN" altLang="en-US" b="1" dirty="0"/>
              <a:t> </a:t>
            </a:r>
            <a:r>
              <a:rPr lang="en-US" altLang="zh-CN" b="1" dirty="0"/>
              <a:t>AI</a:t>
            </a:r>
            <a:r>
              <a:rPr lang="zh-CN" altLang="en-US" b="1" dirty="0"/>
              <a:t>代理模型加速：</a:t>
            </a:r>
            <a:r>
              <a:rPr lang="zh-CN" altLang="en-US" dirty="0"/>
              <a:t>近期研究发现，</a:t>
            </a:r>
            <a:r>
              <a:rPr lang="en-US" altLang="zh-CN" dirty="0"/>
              <a:t>AI</a:t>
            </a:r>
            <a:r>
              <a:rPr lang="zh-CN" altLang="en-US" dirty="0"/>
              <a:t>代理模型能替代高计算量物理模型，预测现实中物理现象结果，类似“数字孪生”。如今，设计师通过风洞和</a:t>
            </a:r>
            <a:r>
              <a:rPr lang="en-US" altLang="zh-CN" dirty="0"/>
              <a:t>CFD</a:t>
            </a:r>
            <a:r>
              <a:rPr lang="zh-CN" altLang="en-US" dirty="0"/>
              <a:t>数据训练神经网络模型，能在几秒内预测数百个风速和角度下的结果，并且能够测试海量可能性。</a:t>
            </a:r>
            <a:endParaRPr lang="en-US" altLang="zh-CN" dirty="0"/>
          </a:p>
          <a:p>
            <a:pPr marL="285750" indent="-285750" algn="just">
              <a:spcBef>
                <a:spcPts val="1200"/>
              </a:spcBef>
              <a:buFont typeface="Wingdings" panose="05000000000000000000" pitchFamily="2" charset="2"/>
              <a:buChar char="u"/>
            </a:pPr>
            <a:r>
              <a:rPr lang="zh-CN" altLang="en-US" dirty="0"/>
              <a:t>英国</a:t>
            </a:r>
            <a:r>
              <a:rPr lang="en-US" altLang="zh-CN" dirty="0"/>
              <a:t>AI</a:t>
            </a:r>
            <a:r>
              <a:rPr lang="zh-CN" altLang="en-US" dirty="0"/>
              <a:t>研究者</a:t>
            </a:r>
            <a:r>
              <a:rPr lang="en-US" altLang="zh-CN" dirty="0"/>
              <a:t>Demis Hassabis</a:t>
            </a:r>
            <a:r>
              <a:rPr lang="zh-CN" altLang="en-US" dirty="0"/>
              <a:t>和</a:t>
            </a:r>
            <a:r>
              <a:rPr lang="en-US" altLang="zh-CN" dirty="0"/>
              <a:t>John Jumper</a:t>
            </a:r>
            <a:r>
              <a:rPr lang="zh-CN" altLang="en-US" dirty="0"/>
              <a:t>因训练出能预测蛋白质 </a:t>
            </a:r>
            <a:r>
              <a:rPr lang="en-US" altLang="zh-CN" dirty="0"/>
              <a:t>3D</a:t>
            </a:r>
            <a:r>
              <a:rPr lang="zh-CN" altLang="en-US" dirty="0"/>
              <a:t>结构的模型，获得</a:t>
            </a:r>
            <a:r>
              <a:rPr lang="en-US" altLang="zh-CN" dirty="0"/>
              <a:t>2024</a:t>
            </a:r>
            <a:r>
              <a:rPr lang="zh-CN" altLang="en-US" dirty="0"/>
              <a:t>年诺贝尔化学奖</a:t>
            </a:r>
            <a:r>
              <a:rPr lang="en-US" altLang="zh-CN" dirty="0"/>
              <a:t>——</a:t>
            </a:r>
            <a:r>
              <a:rPr lang="zh-CN" altLang="en-US" dirty="0"/>
              <a:t>该模型已用于预测约</a:t>
            </a:r>
            <a:r>
              <a:rPr lang="en-US" altLang="zh-CN" dirty="0"/>
              <a:t>2</a:t>
            </a:r>
            <a:r>
              <a:rPr lang="zh-CN" altLang="en-US" dirty="0"/>
              <a:t>亿种蛋白质的结构，覆盖几乎所有已知蛋白质！</a:t>
            </a:r>
            <a:endParaRPr lang="en-US" altLang="zh-CN" dirty="0"/>
          </a:p>
        </p:txBody>
      </p:sp>
    </p:spTree>
    <p:custDataLst>
      <p:tags r:id="rId1"/>
    </p:custDataLst>
    <p:extLst>
      <p:ext uri="{BB962C8B-B14F-4D97-AF65-F5344CB8AC3E}">
        <p14:creationId xmlns:p14="http://schemas.microsoft.com/office/powerpoint/2010/main" val="19266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404517" y="892952"/>
            <a:ext cx="11231526" cy="45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渠道</a:t>
            </a:r>
            <a:r>
              <a:rPr lang="en-US" altLang="zh-CN" b="1" dirty="0">
                <a:latin typeface="Arial" panose="020B0604020202020204" pitchFamily="34" charset="0"/>
              </a:rPr>
              <a:t>3</a:t>
            </a:r>
            <a:r>
              <a:rPr lang="zh-CN" altLang="en-US" b="1" dirty="0">
                <a:latin typeface="Arial" panose="020B0604020202020204" pitchFamily="34" charset="0"/>
              </a:rPr>
              <a:t>：加速研究运营</a:t>
            </a:r>
            <a:endParaRPr lang="en-US" altLang="zh-CN" b="1"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sp>
        <p:nvSpPr>
          <p:cNvPr id="37" name="文本框 36">
            <a:extLst>
              <a:ext uri="{FF2B5EF4-FFF2-40B4-BE49-F238E27FC236}">
                <a16:creationId xmlns:a16="http://schemas.microsoft.com/office/drawing/2014/main" id="{91B19E52-1226-4D65-AE41-41FF690D3908}"/>
              </a:ext>
            </a:extLst>
          </p:cNvPr>
          <p:cNvSpPr txBox="1"/>
          <p:nvPr/>
        </p:nvSpPr>
        <p:spPr>
          <a:xfrm>
            <a:off x="617623" y="1449707"/>
            <a:ext cx="11147303" cy="3877985"/>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b="1" dirty="0"/>
              <a:t>识别与分析客户</a:t>
            </a:r>
            <a:r>
              <a:rPr lang="en-US" altLang="zh-CN" b="1" dirty="0"/>
              <a:t>/</a:t>
            </a:r>
            <a:r>
              <a:rPr lang="zh-CN" altLang="en-US" b="1" dirty="0"/>
              <a:t>用户需求、产品及功能：</a:t>
            </a:r>
            <a:r>
              <a:rPr lang="zh-CN" altLang="en-US" dirty="0"/>
              <a:t>例如，某美妆品牌利用 </a:t>
            </a:r>
            <a:r>
              <a:rPr lang="en-US" altLang="zh-CN" dirty="0"/>
              <a:t>LLM </a:t>
            </a:r>
            <a:r>
              <a:rPr lang="zh-CN" altLang="en-US" dirty="0"/>
              <a:t>分析数十万条社交媒体评论，发现消费者对 “可持续包装” 的隐性需求，进而推动新产品线开发。</a:t>
            </a:r>
            <a:endParaRPr lang="en-US" altLang="zh-CN" dirty="0"/>
          </a:p>
          <a:p>
            <a:pPr marL="285750" indent="-285750" algn="just">
              <a:spcBef>
                <a:spcPts val="1200"/>
              </a:spcBef>
              <a:buFont typeface="Wingdings" panose="05000000000000000000" pitchFamily="2" charset="2"/>
              <a:buChar char="u"/>
            </a:pPr>
            <a:r>
              <a:rPr lang="zh-CN" altLang="en-US" b="1" dirty="0"/>
              <a:t>探索与综合现有研究及数据：</a:t>
            </a:r>
            <a:r>
              <a:rPr lang="zh-CN" altLang="en-US" dirty="0"/>
              <a:t>例如，谷歌、</a:t>
            </a:r>
            <a:r>
              <a:rPr lang="en-US" altLang="zh-CN" dirty="0"/>
              <a:t>OpenAI</a:t>
            </a:r>
            <a:r>
              <a:rPr lang="zh-CN" altLang="en-US" dirty="0"/>
              <a:t>、</a:t>
            </a:r>
            <a:r>
              <a:rPr lang="en-US" altLang="zh-CN" dirty="0"/>
              <a:t>Perplexity </a:t>
            </a:r>
            <a:r>
              <a:rPr lang="zh-CN" altLang="en-US" dirty="0"/>
              <a:t>和 </a:t>
            </a:r>
            <a:r>
              <a:rPr lang="en-US" altLang="zh-CN" dirty="0"/>
              <a:t>Anthropic </a:t>
            </a:r>
            <a:r>
              <a:rPr lang="zh-CN" altLang="en-US" dirty="0"/>
              <a:t>均推出了“知识代理产品”，可执行多步骤研究任务（类似分配给研究助理的工作）：制定研究计划、检索网络资源、生成结构清晰的研究报告。某制药公司使用此类工具整合跨学科文献，发现某癌症靶点与免疫疗法的潜在关联，加速新药研发路径。</a:t>
            </a:r>
            <a:endParaRPr lang="en-US" altLang="zh-CN" dirty="0"/>
          </a:p>
          <a:p>
            <a:pPr marL="285750" indent="-285750" algn="just">
              <a:spcBef>
                <a:spcPts val="1200"/>
              </a:spcBef>
              <a:buFont typeface="Wingdings" panose="05000000000000000000" pitchFamily="2" charset="2"/>
              <a:buChar char="u"/>
            </a:pPr>
            <a:r>
              <a:rPr lang="zh-CN" altLang="en-US" b="1" dirty="0"/>
              <a:t>简化内部知识管理：</a:t>
            </a:r>
            <a:r>
              <a:rPr lang="en-US" altLang="zh-CN" dirty="0"/>
              <a:t>LLM</a:t>
            </a:r>
            <a:r>
              <a:rPr lang="zh-CN" altLang="en-US" dirty="0"/>
              <a:t>驱动工具可帮助将隐性知识显性化</a:t>
            </a:r>
            <a:r>
              <a:rPr lang="en-US" altLang="zh-CN" dirty="0"/>
              <a:t>——</a:t>
            </a:r>
            <a:r>
              <a:rPr lang="zh-CN" altLang="en-US" dirty="0"/>
              <a:t>例如转录并捕捉会议记录和其他沟通内容。某汽车制造商通过 </a:t>
            </a:r>
            <a:r>
              <a:rPr lang="en-US" altLang="zh-CN" dirty="0"/>
              <a:t>LLM </a:t>
            </a:r>
            <a:r>
              <a:rPr lang="zh-CN" altLang="en-US" dirty="0"/>
              <a:t>梳理数十年的发动机设计经验文档，将隐性工程知识转化为可复用的设计规则库，缩短新车型开发周期。</a:t>
            </a:r>
            <a:endParaRPr lang="en-US" altLang="zh-CN" dirty="0"/>
          </a:p>
          <a:p>
            <a:pPr marL="285750" indent="-285750" algn="just">
              <a:spcBef>
                <a:spcPts val="1200"/>
              </a:spcBef>
              <a:buFont typeface="Wingdings" panose="05000000000000000000" pitchFamily="2" charset="2"/>
              <a:buChar char="u"/>
            </a:pPr>
            <a:r>
              <a:rPr lang="zh-CN" altLang="en-US" b="1" dirty="0"/>
              <a:t>自动化文档任务：</a:t>
            </a:r>
            <a:r>
              <a:rPr lang="en-US" altLang="zh-CN" dirty="0"/>
              <a:t>LLM</a:t>
            </a:r>
            <a:r>
              <a:rPr lang="zh-CN" altLang="en-US" dirty="0"/>
              <a:t>可加速文档生成与整合过程（当然需建立包括人工审核的系统，确保文档准确性和完整性）。某航空航天企业使用</a:t>
            </a:r>
            <a:r>
              <a:rPr lang="en-US" altLang="zh-CN" dirty="0"/>
              <a:t>LLM</a:t>
            </a:r>
            <a:r>
              <a:rPr lang="zh-CN" altLang="en-US" dirty="0"/>
              <a:t>自动生成符合</a:t>
            </a:r>
            <a:r>
              <a:rPr lang="en-US" altLang="zh-CN" dirty="0"/>
              <a:t>FAA</a:t>
            </a:r>
            <a:r>
              <a:rPr lang="zh-CN" altLang="en-US" dirty="0"/>
              <a:t>标准的部件认证文档，将原本需两周的流程缩短至 </a:t>
            </a:r>
            <a:r>
              <a:rPr lang="en-US" altLang="zh-CN" dirty="0"/>
              <a:t>48 </a:t>
            </a:r>
            <a:r>
              <a:rPr lang="zh-CN" altLang="en-US" dirty="0"/>
              <a:t>小时，同时通过人工复核确保合规性。</a:t>
            </a:r>
            <a:endParaRPr lang="en-US" altLang="zh-CN" dirty="0"/>
          </a:p>
        </p:txBody>
      </p:sp>
    </p:spTree>
    <p:custDataLst>
      <p:tags r:id="rId1"/>
    </p:custDataLst>
    <p:extLst>
      <p:ext uri="{BB962C8B-B14F-4D97-AF65-F5344CB8AC3E}">
        <p14:creationId xmlns:p14="http://schemas.microsoft.com/office/powerpoint/2010/main" val="31929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404517" y="892952"/>
            <a:ext cx="11231526" cy="45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zh-CN" altLang="en-US" b="1" dirty="0">
                <a:latin typeface="Arial" panose="020B0604020202020204" pitchFamily="34" charset="0"/>
              </a:rPr>
              <a:t>估算利用 </a:t>
            </a:r>
            <a:r>
              <a:rPr lang="en-US" altLang="zh-CN" b="1" dirty="0">
                <a:latin typeface="Arial" panose="020B0604020202020204" pitchFamily="34" charset="0"/>
              </a:rPr>
              <a:t>AI </a:t>
            </a:r>
            <a:r>
              <a:rPr lang="zh-CN" altLang="en-US" b="1" dirty="0">
                <a:latin typeface="Arial" panose="020B0604020202020204" pitchFamily="34" charset="0"/>
              </a:rPr>
              <a:t>加速研发的经济潜力</a:t>
            </a:r>
            <a:endParaRPr lang="en-US" altLang="zh-CN" b="1" dirty="0">
              <a:latin typeface="Arial" panose="020B0604020202020204" pitchFamily="34" charset="0"/>
            </a:endParaRPr>
          </a:p>
        </p:txBody>
      </p:sp>
      <p:sp>
        <p:nvSpPr>
          <p:cNvPr id="7" name="文本占位符 7">
            <a:extLst>
              <a:ext uri="{FF2B5EF4-FFF2-40B4-BE49-F238E27FC236}">
                <a16:creationId xmlns:a16="http://schemas.microsoft.com/office/drawing/2014/main" id="{A8D184D1-EC42-407A-846B-7538D037D55E}"/>
              </a:ext>
            </a:extLst>
          </p:cNvPr>
          <p:cNvSpPr>
            <a:spLocks noGrp="1"/>
          </p:cNvSpPr>
          <p:nvPr>
            <p:ph type="body" sz="quarter" idx="10"/>
          </p:nvPr>
        </p:nvSpPr>
        <p:spPr>
          <a:xfrm>
            <a:off x="696912" y="353331"/>
            <a:ext cx="6891420" cy="441325"/>
          </a:xfrm>
        </p:spPr>
        <p:txBody>
          <a:bodyPr/>
          <a:lstStyle/>
          <a:p>
            <a:r>
              <a:rPr lang="zh-CN" altLang="en-US" dirty="0">
                <a:solidFill>
                  <a:schemeClr val="accent1"/>
                </a:solidFill>
              </a:rPr>
              <a:t>第二节 人工智能技术的特征</a:t>
            </a:r>
          </a:p>
        </p:txBody>
      </p:sp>
      <p:sp>
        <p:nvSpPr>
          <p:cNvPr id="37" name="文本框 36">
            <a:extLst>
              <a:ext uri="{FF2B5EF4-FFF2-40B4-BE49-F238E27FC236}">
                <a16:creationId xmlns:a16="http://schemas.microsoft.com/office/drawing/2014/main" id="{91B19E52-1226-4D65-AE41-41FF690D3908}"/>
              </a:ext>
            </a:extLst>
          </p:cNvPr>
          <p:cNvSpPr txBox="1"/>
          <p:nvPr/>
        </p:nvSpPr>
        <p:spPr>
          <a:xfrm>
            <a:off x="617623" y="1449707"/>
            <a:ext cx="4937889" cy="4708981"/>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u"/>
            </a:pPr>
            <a:r>
              <a:rPr lang="zh-CN" altLang="en-US" b="1" dirty="0"/>
              <a:t>知识产权产品行业：</a:t>
            </a:r>
            <a:r>
              <a:rPr lang="zh-CN" altLang="en-US" dirty="0"/>
              <a:t>软件行业新产品产出速率可能翻倍，游戏行业结合软件与内容生成能力可提升产出 </a:t>
            </a:r>
            <a:r>
              <a:rPr lang="en-US" altLang="zh-CN" dirty="0"/>
              <a:t>150%</a:t>
            </a:r>
            <a:r>
              <a:rPr lang="zh-CN" altLang="en-US" dirty="0"/>
              <a:t>。</a:t>
            </a:r>
            <a:endParaRPr lang="en-US" altLang="zh-CN" dirty="0"/>
          </a:p>
          <a:p>
            <a:pPr marL="285750" indent="-285750" algn="just">
              <a:spcBef>
                <a:spcPts val="1200"/>
              </a:spcBef>
              <a:buFont typeface="Wingdings" panose="05000000000000000000" pitchFamily="2" charset="2"/>
              <a:buChar char="u"/>
            </a:pPr>
            <a:r>
              <a:rPr lang="zh-CN" altLang="en-US" b="1" dirty="0"/>
              <a:t>基于科学的产品行业：</a:t>
            </a:r>
            <a:r>
              <a:rPr lang="en-US" altLang="zh-CN" dirty="0"/>
              <a:t>AI</a:t>
            </a:r>
            <a:r>
              <a:rPr lang="zh-CN" altLang="en-US" dirty="0"/>
              <a:t>可降低药物发现成本并提升候选药物成功率，化工研发加速潜力达</a:t>
            </a:r>
            <a:r>
              <a:rPr lang="en-US" altLang="zh-CN" dirty="0"/>
              <a:t>75%</a:t>
            </a:r>
            <a:r>
              <a:rPr lang="zh-CN" altLang="en-US" dirty="0"/>
              <a:t>，药物发现或超</a:t>
            </a:r>
            <a:r>
              <a:rPr lang="en-US" altLang="zh-CN" dirty="0"/>
              <a:t>100%</a:t>
            </a:r>
            <a:r>
              <a:rPr lang="zh-CN" altLang="en-US" dirty="0"/>
              <a:t>。</a:t>
            </a:r>
            <a:endParaRPr lang="en-US" altLang="zh-CN" dirty="0"/>
          </a:p>
          <a:p>
            <a:pPr marL="285750" indent="-285750" algn="just">
              <a:spcBef>
                <a:spcPts val="1200"/>
              </a:spcBef>
              <a:buFont typeface="Wingdings" panose="05000000000000000000" pitchFamily="2" charset="2"/>
              <a:buChar char="u"/>
            </a:pPr>
            <a:r>
              <a:rPr lang="zh-CN" altLang="en-US" b="1" dirty="0"/>
              <a:t>多学科工程的复杂制造行业：</a:t>
            </a:r>
            <a:r>
              <a:rPr lang="en-US" altLang="zh-CN" dirty="0"/>
              <a:t>AI</a:t>
            </a:r>
            <a:r>
              <a:rPr lang="zh-CN" altLang="en-US" dirty="0"/>
              <a:t>生成式设计系统可快速创建更多设计候选，多物理场深度学习模型加速性能预测。电子行业研发速度可能接近翻倍，商用航空航天潜在影响为 </a:t>
            </a:r>
            <a:r>
              <a:rPr lang="en-US" altLang="zh-CN" dirty="0"/>
              <a:t>25%</a:t>
            </a:r>
            <a:r>
              <a:rPr lang="zh-CN" altLang="en-US" dirty="0"/>
              <a:t>。</a:t>
            </a:r>
            <a:endParaRPr lang="en-US" altLang="zh-CN" dirty="0"/>
          </a:p>
          <a:p>
            <a:pPr marL="285750" indent="-285750" algn="just">
              <a:spcBef>
                <a:spcPts val="1200"/>
              </a:spcBef>
              <a:buFont typeface="Wingdings" panose="05000000000000000000" pitchFamily="2" charset="2"/>
              <a:buChar char="u"/>
            </a:pPr>
            <a:r>
              <a:rPr lang="zh-CN" altLang="en-US" b="1" dirty="0"/>
              <a:t>消费品行业：</a:t>
            </a:r>
            <a:r>
              <a:rPr lang="en-US" altLang="zh-CN" dirty="0"/>
              <a:t>AI</a:t>
            </a:r>
            <a:r>
              <a:rPr lang="zh-CN" altLang="en-US" dirty="0"/>
              <a:t>在食品饮料、个人护理等消费品研发中用于分析市场趋势和生成设计候选，专业基础模型可生成配方和产品设计。约四分之三的 </a:t>
            </a:r>
            <a:r>
              <a:rPr lang="en-US" altLang="zh-CN" dirty="0"/>
              <a:t>AI </a:t>
            </a:r>
            <a:r>
              <a:rPr lang="zh-CN" altLang="en-US" dirty="0"/>
              <a:t>影响来自新产品候选生成。</a:t>
            </a:r>
            <a:endParaRPr lang="en-US" altLang="zh-CN" dirty="0"/>
          </a:p>
        </p:txBody>
      </p:sp>
      <p:pic>
        <p:nvPicPr>
          <p:cNvPr id="3" name="图片 2">
            <a:extLst>
              <a:ext uri="{FF2B5EF4-FFF2-40B4-BE49-F238E27FC236}">
                <a16:creationId xmlns:a16="http://schemas.microsoft.com/office/drawing/2014/main" id="{C64EDFA8-11B6-493A-BA2B-42601E09B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5067" y="1056301"/>
            <a:ext cx="6340633" cy="4441176"/>
          </a:xfrm>
          <a:prstGeom prst="rect">
            <a:avLst/>
          </a:prstGeom>
        </p:spPr>
      </p:pic>
    </p:spTree>
    <p:custDataLst>
      <p:tags r:id="rId1"/>
    </p:custDataLst>
    <p:extLst>
      <p:ext uri="{BB962C8B-B14F-4D97-AF65-F5344CB8AC3E}">
        <p14:creationId xmlns:p14="http://schemas.microsoft.com/office/powerpoint/2010/main" val="40834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8E6B1F1-B191-4971-8EFF-C761C3B8D83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人工智能技术被定义为一种“发明方法的发明”（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IMI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），这主要体现了其哪一方面的特征？</a:t>
            </a:r>
          </a:p>
        </p:txBody>
      </p:sp>
      <p:sp>
        <p:nvSpPr>
          <p:cNvPr id="9" name="文本框 8">
            <a:extLst>
              <a:ext uri="{FF2B5EF4-FFF2-40B4-BE49-F238E27FC236}">
                <a16:creationId xmlns:a16="http://schemas.microsoft.com/office/drawing/2014/main" id="{DB065C85-BED2-4C4F-8F5D-FDC0A01CBA3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运用的广泛性</a:t>
            </a:r>
          </a:p>
        </p:txBody>
      </p:sp>
      <p:sp>
        <p:nvSpPr>
          <p:cNvPr id="10" name="文本框 9">
            <a:extLst>
              <a:ext uri="{FF2B5EF4-FFF2-40B4-BE49-F238E27FC236}">
                <a16:creationId xmlns:a16="http://schemas.microsoft.com/office/drawing/2014/main" id="{C02ED622-115B-4D6C-B685-D744F3054374}"/>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创新的互补性</a:t>
            </a:r>
          </a:p>
        </p:txBody>
      </p:sp>
      <p:sp>
        <p:nvSpPr>
          <p:cNvPr id="11" name="文本框 10">
            <a:extLst>
              <a:ext uri="{FF2B5EF4-FFF2-40B4-BE49-F238E27FC236}">
                <a16:creationId xmlns:a16="http://schemas.microsoft.com/office/drawing/2014/main" id="{6FC28660-73F6-4A68-9111-1BEF63F076C4}"/>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持续的迭代性</a:t>
            </a:r>
          </a:p>
        </p:txBody>
      </p:sp>
      <p:sp>
        <p:nvSpPr>
          <p:cNvPr id="12" name="文本框 11">
            <a:extLst>
              <a:ext uri="{FF2B5EF4-FFF2-40B4-BE49-F238E27FC236}">
                <a16:creationId xmlns:a16="http://schemas.microsoft.com/office/drawing/2014/main" id="{287E3010-CEEA-4891-8C84-B0785177EE1B}"/>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价值实现的滞后性</a:t>
            </a:r>
          </a:p>
        </p:txBody>
      </p:sp>
      <p:sp>
        <p:nvSpPr>
          <p:cNvPr id="13" name="椭圆 12">
            <a:extLst>
              <a:ext uri="{FF2B5EF4-FFF2-40B4-BE49-F238E27FC236}">
                <a16:creationId xmlns:a16="http://schemas.microsoft.com/office/drawing/2014/main" id="{E6ECACE9-1E7B-4923-8256-F20FBA85E4D2}"/>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675A6C29-D066-4A7B-9261-9EE0E2E5C5D2}"/>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619B464-B9AA-4BB4-B03D-0D12DB7B1E0A}"/>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27FD7C9E-8B00-4492-ABA4-4D164C656FBE}"/>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DEEAA075-74DB-4EBC-A132-C7E29C0E8D8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41760BF5-22B9-428A-BCA7-359472BBC438}"/>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909631CE-A827-40A3-9C18-D3AE555DE16D}"/>
                </a:ext>
              </a:extLst>
            </p:cNvPr>
            <p:cNvSpPr/>
            <p:nvPr>
              <p:custDataLst>
                <p:tags r:id="rId14"/>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ColorBlock">
              <a:extLst>
                <a:ext uri="{FF2B5EF4-FFF2-40B4-BE49-F238E27FC236}">
                  <a16:creationId xmlns:a16="http://schemas.microsoft.com/office/drawing/2014/main" id="{BDD506DF-9C81-4FB3-B671-239238365936}"/>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TypeText">
              <a:extLst>
                <a:ext uri="{FF2B5EF4-FFF2-40B4-BE49-F238E27FC236}">
                  <a16:creationId xmlns:a16="http://schemas.microsoft.com/office/drawing/2014/main" id="{1AF0D1B8-2FC3-4FAF-A31D-C2297036AB8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880EC7F-DC19-4FB9-A92F-091B82EA19E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6FE38F43-F51E-4396-9B90-60269C1C157C}"/>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56158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2F893-A10C-40F2-80CB-DF5FDCC1E683}"/>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人工智能技术作为一种通用技术，其价值创造和经济效益的体现通常是即时的，不存在明显的滞后现象。</a:t>
            </a:r>
          </a:p>
        </p:txBody>
      </p:sp>
      <p:sp>
        <p:nvSpPr>
          <p:cNvPr id="5" name="文本框 4">
            <a:extLst>
              <a:ext uri="{FF2B5EF4-FFF2-40B4-BE49-F238E27FC236}">
                <a16:creationId xmlns:a16="http://schemas.microsoft.com/office/drawing/2014/main" id="{FEC80943-65C9-4098-8558-36A53ADB583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6" name="文本框 5">
            <a:extLst>
              <a:ext uri="{FF2B5EF4-FFF2-40B4-BE49-F238E27FC236}">
                <a16:creationId xmlns:a16="http://schemas.microsoft.com/office/drawing/2014/main" id="{D03943E1-F962-48F4-AC70-275B0600C11F}"/>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9" name="椭圆 8">
            <a:extLst>
              <a:ext uri="{FF2B5EF4-FFF2-40B4-BE49-F238E27FC236}">
                <a16:creationId xmlns:a16="http://schemas.microsoft.com/office/drawing/2014/main" id="{57B3DCF0-AE98-4417-9DAA-2197A74B8A57}"/>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9154698-FB50-42C8-91B3-5AC40AA17684}"/>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9024EF9-4659-42FF-B40E-3F9A57E0FB0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736E0D5-DB77-47B7-BACF-06CE622086ED}"/>
              </a:ext>
            </a:extLst>
          </p:cNvPr>
          <p:cNvGrpSpPr/>
          <p:nvPr>
            <p:custDataLst>
              <p:tags r:id="rId8"/>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F8ACBF4D-21C5-4C0F-AF80-8F07FB5C5BFD}"/>
                </a:ext>
              </a:extLst>
            </p:cNvPr>
            <p:cNvSpPr/>
            <p:nvPr>
              <p:custDataLst>
                <p:tags r:id="rId10"/>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ColorBlock">
              <a:extLst>
                <a:ext uri="{FF2B5EF4-FFF2-40B4-BE49-F238E27FC236}">
                  <a16:creationId xmlns:a16="http://schemas.microsoft.com/office/drawing/2014/main" id="{1A883902-66A2-4E80-9883-92D972F57A4C}"/>
                </a:ext>
              </a:extLst>
            </p:cNvPr>
            <p:cNvSpPr/>
            <p:nvPr>
              <p:custDataLst>
                <p:tags r:id="rId11"/>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TypeText">
              <a:extLst>
                <a:ext uri="{FF2B5EF4-FFF2-40B4-BE49-F238E27FC236}">
                  <a16:creationId xmlns:a16="http://schemas.microsoft.com/office/drawing/2014/main" id="{C77DBB48-D26C-4205-BE16-86529953D151}"/>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ADB6B1-1428-4AEF-8C8E-3FC27BDBEE86}"/>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3A22059-AD3E-4E11-ACE9-10AEFA9AFB50}"/>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52086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3" name="文本框 2">
            <a:extLst>
              <a:ext uri="{FF2B5EF4-FFF2-40B4-BE49-F238E27FC236}">
                <a16:creationId xmlns:a16="http://schemas.microsoft.com/office/drawing/2014/main" id="{22B0DBFA-B3B6-4AE1-A83F-3FA2D107C1FA}"/>
              </a:ext>
            </a:extLst>
          </p:cNvPr>
          <p:cNvSpPr txBox="1"/>
          <p:nvPr/>
        </p:nvSpPr>
        <p:spPr>
          <a:xfrm>
            <a:off x="610805" y="972227"/>
            <a:ext cx="5770945" cy="2766783"/>
          </a:xfrm>
          <a:prstGeom prst="rect">
            <a:avLst/>
          </a:prstGeom>
          <a:noFill/>
        </p:spPr>
        <p:txBody>
          <a:bodyPr wrap="square" rtlCol="0">
            <a:spAutoFit/>
          </a:bodyPr>
          <a:lstStyle/>
          <a:p>
            <a:pPr algn="just">
              <a:lnSpc>
                <a:spcPct val="150000"/>
              </a:lnSpc>
            </a:pPr>
            <a:r>
              <a:rPr lang="zh-CN" altLang="en-US" sz="2800" b="1" dirty="0"/>
              <a:t>数据：人工智能的基础资源</a:t>
            </a:r>
            <a:endParaRPr lang="en-US" altLang="zh-CN" sz="2800" b="1" dirty="0"/>
          </a:p>
          <a:p>
            <a:pPr marL="742950" lvl="1" indent="-285750" algn="just">
              <a:lnSpc>
                <a:spcPct val="150000"/>
              </a:lnSpc>
              <a:buFont typeface="Wingdings" panose="05000000000000000000" pitchFamily="2" charset="2"/>
              <a:buChar char="l"/>
            </a:pPr>
            <a:r>
              <a:rPr lang="zh-CN" altLang="en-US" b="1" dirty="0"/>
              <a:t>数据类型：</a:t>
            </a:r>
            <a:r>
              <a:rPr lang="zh-CN" altLang="en-US" dirty="0"/>
              <a:t>结构化（数据库表格）、非结构化（文本、图片、视频、音频）、半结构化（</a:t>
            </a:r>
            <a:r>
              <a:rPr lang="en-US" altLang="zh-CN" dirty="0"/>
              <a:t>JSON</a:t>
            </a:r>
            <a:r>
              <a:rPr lang="zh-CN" altLang="en-US" dirty="0"/>
              <a:t>、</a:t>
            </a:r>
            <a:r>
              <a:rPr lang="en-US" altLang="zh-CN" dirty="0"/>
              <a:t>XML</a:t>
            </a:r>
            <a:r>
              <a:rPr lang="zh-CN" altLang="en-US" dirty="0"/>
              <a:t>、</a:t>
            </a:r>
            <a:r>
              <a:rPr lang="en-US" altLang="zh-CN" dirty="0"/>
              <a:t>HTML</a:t>
            </a:r>
            <a:r>
              <a:rPr lang="zh-CN" altLang="en-US" dirty="0"/>
              <a:t>、日志文件）</a:t>
            </a:r>
            <a:endParaRPr lang="en-US" altLang="zh-CN" dirty="0"/>
          </a:p>
          <a:p>
            <a:pPr marL="742950" lvl="1" indent="-285750" algn="just">
              <a:lnSpc>
                <a:spcPct val="150000"/>
              </a:lnSpc>
              <a:buFont typeface="Wingdings" panose="05000000000000000000" pitchFamily="2" charset="2"/>
              <a:buChar char="l"/>
            </a:pPr>
            <a:r>
              <a:rPr lang="zh-CN" altLang="en-US" b="1" dirty="0"/>
              <a:t>数据质量：</a:t>
            </a:r>
            <a:r>
              <a:rPr lang="zh-CN" altLang="en-US" dirty="0"/>
              <a:t>完整性、准确性、时效性</a:t>
            </a:r>
            <a:endParaRPr lang="en-US" altLang="zh-CN" dirty="0"/>
          </a:p>
          <a:p>
            <a:pPr marL="742950" lvl="1" indent="-285750" algn="just">
              <a:lnSpc>
                <a:spcPct val="150000"/>
              </a:lnSpc>
              <a:buFont typeface="Wingdings" panose="05000000000000000000" pitchFamily="2" charset="2"/>
              <a:buChar char="l"/>
            </a:pPr>
            <a:r>
              <a:rPr lang="zh-CN" altLang="en-US" b="1" dirty="0"/>
              <a:t>数据来源：</a:t>
            </a:r>
            <a:r>
              <a:rPr lang="zh-CN" altLang="en-US" dirty="0"/>
              <a:t>传感器、互联网、企业数据库等</a:t>
            </a:r>
            <a:endParaRPr lang="en-US" altLang="zh-CN" dirty="0"/>
          </a:p>
        </p:txBody>
      </p:sp>
      <p:sp>
        <p:nvSpPr>
          <p:cNvPr id="2" name="矩形: 圆角 1">
            <a:extLst>
              <a:ext uri="{FF2B5EF4-FFF2-40B4-BE49-F238E27FC236}">
                <a16:creationId xmlns:a16="http://schemas.microsoft.com/office/drawing/2014/main" id="{4A8EA279-6518-48E6-8829-40D6ACAEFA6B}"/>
              </a:ext>
            </a:extLst>
          </p:cNvPr>
          <p:cNvSpPr/>
          <p:nvPr/>
        </p:nvSpPr>
        <p:spPr>
          <a:xfrm>
            <a:off x="838200" y="4330700"/>
            <a:ext cx="1460500" cy="876300"/>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我国数据资源丰富优势</a:t>
            </a:r>
          </a:p>
        </p:txBody>
      </p:sp>
      <p:sp>
        <p:nvSpPr>
          <p:cNvPr id="4" name="矩形: 圆角 3">
            <a:extLst>
              <a:ext uri="{FF2B5EF4-FFF2-40B4-BE49-F238E27FC236}">
                <a16:creationId xmlns:a16="http://schemas.microsoft.com/office/drawing/2014/main" id="{4CDB6864-2FC7-4B5D-BBB7-7E745A9B5EF0}"/>
              </a:ext>
            </a:extLst>
          </p:cNvPr>
          <p:cNvSpPr/>
          <p:nvPr/>
        </p:nvSpPr>
        <p:spPr>
          <a:xfrm>
            <a:off x="3525372" y="4330700"/>
            <a:ext cx="1460500" cy="8763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加强数据供给创新</a:t>
            </a:r>
          </a:p>
        </p:txBody>
      </p:sp>
      <p:cxnSp>
        <p:nvCxnSpPr>
          <p:cNvPr id="6" name="直接箭头连接符 5">
            <a:extLst>
              <a:ext uri="{FF2B5EF4-FFF2-40B4-BE49-F238E27FC236}">
                <a16:creationId xmlns:a16="http://schemas.microsoft.com/office/drawing/2014/main" id="{1DABD437-4069-4027-AC34-F4BE402D71C7}"/>
              </a:ext>
            </a:extLst>
          </p:cNvPr>
          <p:cNvCxnSpPr>
            <a:stCxn id="2" idx="3"/>
            <a:endCxn id="4" idx="1"/>
          </p:cNvCxnSpPr>
          <p:nvPr/>
        </p:nvCxnSpPr>
        <p:spPr>
          <a:xfrm>
            <a:off x="2298700" y="4768850"/>
            <a:ext cx="122667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D0819A67-56D7-4BCF-A997-6809D15C3DE8}"/>
              </a:ext>
            </a:extLst>
          </p:cNvPr>
          <p:cNvCxnSpPr>
            <a:stCxn id="4" idx="3"/>
            <a:endCxn id="9" idx="1"/>
          </p:cNvCxnSpPr>
          <p:nvPr/>
        </p:nvCxnSpPr>
        <p:spPr>
          <a:xfrm flipV="1">
            <a:off x="4985872" y="4756150"/>
            <a:ext cx="1916601" cy="12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 name="组合 4">
            <a:extLst>
              <a:ext uri="{FF2B5EF4-FFF2-40B4-BE49-F238E27FC236}">
                <a16:creationId xmlns:a16="http://schemas.microsoft.com/office/drawing/2014/main" id="{E59165A8-2088-4D4D-AA31-37875B820D4A}"/>
              </a:ext>
            </a:extLst>
          </p:cNvPr>
          <p:cNvGrpSpPr/>
          <p:nvPr/>
        </p:nvGrpSpPr>
        <p:grpSpPr>
          <a:xfrm>
            <a:off x="6705611" y="2392167"/>
            <a:ext cx="4958167" cy="4025976"/>
            <a:chOff x="6705611" y="2392167"/>
            <a:chExt cx="4958167" cy="4025976"/>
          </a:xfrm>
        </p:grpSpPr>
        <p:sp>
          <p:nvSpPr>
            <p:cNvPr id="9" name="文本框 8">
              <a:extLst>
                <a:ext uri="{FF2B5EF4-FFF2-40B4-BE49-F238E27FC236}">
                  <a16:creationId xmlns:a16="http://schemas.microsoft.com/office/drawing/2014/main" id="{782BA80A-8DAD-4583-A8F8-2FE5EC53E85B}"/>
                </a:ext>
              </a:extLst>
            </p:cNvPr>
            <p:cNvSpPr txBox="1"/>
            <p:nvPr/>
          </p:nvSpPr>
          <p:spPr>
            <a:xfrm>
              <a:off x="6902473" y="3094156"/>
              <a:ext cx="4564445" cy="3323987"/>
            </a:xfrm>
            <a:prstGeom prst="rect">
              <a:avLst/>
            </a:prstGeom>
            <a:noFill/>
            <a:ln w="19050">
              <a:solidFill>
                <a:schemeClr val="accent1"/>
              </a:solidFill>
              <a:prstDash val="dash"/>
            </a:ln>
          </p:spPr>
          <p:txBody>
            <a:bodyPr wrap="square" rtlCol="0">
              <a:spAutoFit/>
            </a:bodyPr>
            <a:lstStyle/>
            <a:p>
              <a:pPr marL="285750" indent="-285750" algn="just">
                <a:spcBef>
                  <a:spcPts val="1200"/>
                </a:spcBef>
                <a:buFont typeface="Wingdings" panose="05000000000000000000" pitchFamily="2" charset="2"/>
                <a:buChar char="ü"/>
              </a:pPr>
              <a:r>
                <a:rPr lang="zh-CN" altLang="en-US" dirty="0"/>
                <a:t>以应用为导向，持续加强</a:t>
              </a:r>
              <a:r>
                <a:rPr lang="zh-CN" altLang="en-US" b="1" dirty="0">
                  <a:solidFill>
                    <a:srgbClr val="AE282F"/>
                  </a:solidFill>
                </a:rPr>
                <a:t>人工智能高质量数据</a:t>
              </a:r>
              <a:r>
                <a:rPr lang="zh-CN" altLang="en-US" dirty="0"/>
                <a:t>集建设。</a:t>
              </a:r>
              <a:endParaRPr lang="en-US" altLang="zh-CN" dirty="0"/>
            </a:p>
            <a:p>
              <a:pPr marL="285750" indent="-285750" algn="just">
                <a:spcBef>
                  <a:spcPts val="1200"/>
                </a:spcBef>
                <a:buFont typeface="Wingdings" panose="05000000000000000000" pitchFamily="2" charset="2"/>
                <a:buChar char="ü"/>
              </a:pPr>
              <a:r>
                <a:rPr lang="zh-CN" altLang="en-US" dirty="0"/>
                <a:t>完善</a:t>
              </a:r>
              <a:r>
                <a:rPr lang="zh-CN" altLang="en-US" b="1" dirty="0">
                  <a:solidFill>
                    <a:srgbClr val="AE282F"/>
                  </a:solidFill>
                </a:rPr>
                <a:t>适配人工智能发展的数据产权和版权制度</a:t>
              </a:r>
              <a:r>
                <a:rPr lang="zh-CN" altLang="en-US" dirty="0"/>
                <a:t>，推动公共财政资助项目形成的版权内容依法合规开放。</a:t>
              </a:r>
              <a:endParaRPr lang="en-US" altLang="zh-CN" dirty="0"/>
            </a:p>
            <a:p>
              <a:pPr marL="285750" indent="-285750" algn="just">
                <a:spcBef>
                  <a:spcPts val="1200"/>
                </a:spcBef>
                <a:buFont typeface="Wingdings" panose="05000000000000000000" pitchFamily="2" charset="2"/>
                <a:buChar char="ü"/>
              </a:pPr>
              <a:r>
                <a:rPr lang="zh-CN" altLang="en-US" dirty="0"/>
                <a:t>鼓励探索基于价值贡献度的数据成本补偿、收益分成等方式，</a:t>
              </a:r>
              <a:r>
                <a:rPr lang="zh-CN" altLang="en-US" b="1" dirty="0">
                  <a:solidFill>
                    <a:srgbClr val="AE282F"/>
                  </a:solidFill>
                </a:rPr>
                <a:t>加强数据供给激励</a:t>
              </a:r>
              <a:r>
                <a:rPr lang="zh-CN" altLang="en-US" dirty="0"/>
                <a:t>。</a:t>
              </a:r>
              <a:endParaRPr lang="en-US" altLang="zh-CN" dirty="0"/>
            </a:p>
            <a:p>
              <a:pPr marL="285750" indent="-285750" algn="just">
                <a:spcBef>
                  <a:spcPts val="1200"/>
                </a:spcBef>
                <a:buFont typeface="Wingdings" panose="05000000000000000000" pitchFamily="2" charset="2"/>
                <a:buChar char="ü"/>
              </a:pPr>
              <a:r>
                <a:rPr lang="zh-CN" altLang="en-US" dirty="0"/>
                <a:t>支持发展数据标注、数据合成等技术，培育</a:t>
              </a:r>
              <a:r>
                <a:rPr lang="zh-CN" altLang="en-US" b="1" dirty="0">
                  <a:solidFill>
                    <a:srgbClr val="AE282F"/>
                  </a:solidFill>
                </a:rPr>
                <a:t>壮大数据处理和数据服务产业</a:t>
              </a:r>
              <a:r>
                <a:rPr lang="zh-CN" altLang="en-US" dirty="0"/>
                <a:t>。</a:t>
              </a:r>
            </a:p>
          </p:txBody>
        </p:sp>
        <p:sp>
          <p:nvSpPr>
            <p:cNvPr id="13" name="矩形 12">
              <a:extLst>
                <a:ext uri="{FF2B5EF4-FFF2-40B4-BE49-F238E27FC236}">
                  <a16:creationId xmlns:a16="http://schemas.microsoft.com/office/drawing/2014/main" id="{EABF9FFF-3F5D-42EB-AF69-4E26B2A87D02}"/>
                </a:ext>
              </a:extLst>
            </p:cNvPr>
            <p:cNvSpPr/>
            <p:nvPr/>
          </p:nvSpPr>
          <p:spPr>
            <a:xfrm>
              <a:off x="6705611" y="2392167"/>
              <a:ext cx="4958167" cy="598683"/>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国务院关于深入实施“人工智能</a:t>
              </a:r>
              <a:r>
                <a:rPr lang="en-US" altLang="zh-CN" dirty="0"/>
                <a:t>+”</a:t>
              </a:r>
              <a:r>
                <a:rPr lang="zh-CN" altLang="en-US" dirty="0"/>
                <a:t>行动的意见</a:t>
              </a:r>
            </a:p>
          </p:txBody>
        </p:sp>
      </p:grpSp>
    </p:spTree>
    <p:custDataLst>
      <p:tags r:id="rId1"/>
    </p:custDataLst>
    <p:extLst>
      <p:ext uri="{BB962C8B-B14F-4D97-AF65-F5344CB8AC3E}">
        <p14:creationId xmlns:p14="http://schemas.microsoft.com/office/powerpoint/2010/main" val="267010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613274"/>
            <a:ext cx="4026746" cy="7985624"/>
          </a:xfrm>
          <a:prstGeom prst="rect">
            <a:avLst/>
          </a:prstGeom>
          <a:blipFill dpi="0" rotWithShape="1">
            <a:blip r:embed="rId3" cstate="email">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252095" y="-34294"/>
            <a:ext cx="7939086" cy="6892294"/>
            <a:chOff x="4252095" y="-34294"/>
            <a:chExt cx="7939086" cy="6892294"/>
          </a:xfrm>
        </p:grpSpPr>
        <p:sp>
          <p:nvSpPr>
            <p:cNvPr id="17" name="任意多边形: 形状 16"/>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blipFill dpi="0" rotWithShape="1">
              <a:blip r:embed="rId4"/>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4252095" y="-34294"/>
              <a:ext cx="7939086" cy="6892294"/>
            </a:xfrm>
            <a:custGeom>
              <a:avLst/>
              <a:gdLst>
                <a:gd name="connsiteX0" fmla="*/ 1727580 w 7939086"/>
                <a:gd name="connsiteY0" fmla="*/ 19508 h 6892294"/>
                <a:gd name="connsiteX1" fmla="*/ 1727580 w 7939086"/>
                <a:gd name="connsiteY1" fmla="*/ 3446148 h 6892294"/>
                <a:gd name="connsiteX2" fmla="*/ 1727580 w 7939086"/>
                <a:gd name="connsiteY2" fmla="*/ 3446808 h 6892294"/>
                <a:gd name="connsiteX3" fmla="*/ 1727580 w 7939086"/>
                <a:gd name="connsiteY3" fmla="*/ 6873448 h 6892294"/>
                <a:gd name="connsiteX4" fmla="*/ 240365 w 7939086"/>
                <a:gd name="connsiteY4" fmla="*/ 3731435 h 6892294"/>
                <a:gd name="connsiteX5" fmla="*/ 557 w 7939086"/>
                <a:gd name="connsiteY5" fmla="*/ 3446808 h 6892294"/>
                <a:gd name="connsiteX6" fmla="*/ 1 w 7939086"/>
                <a:gd name="connsiteY6" fmla="*/ 3446808 h 6892294"/>
                <a:gd name="connsiteX7" fmla="*/ 0 w 7939086"/>
                <a:gd name="connsiteY7" fmla="*/ 3446808 h 6892294"/>
                <a:gd name="connsiteX8" fmla="*/ 278 w 7939086"/>
                <a:gd name="connsiteY8" fmla="*/ 3446478 h 6892294"/>
                <a:gd name="connsiteX9" fmla="*/ 0 w 7939086"/>
                <a:gd name="connsiteY9" fmla="*/ 3446148 h 6892294"/>
                <a:gd name="connsiteX10" fmla="*/ 1 w 7939086"/>
                <a:gd name="connsiteY10" fmla="*/ 3446148 h 6892294"/>
                <a:gd name="connsiteX11" fmla="*/ 557 w 7939086"/>
                <a:gd name="connsiteY11" fmla="*/ 3446148 h 6892294"/>
                <a:gd name="connsiteX12" fmla="*/ 240365 w 7939086"/>
                <a:gd name="connsiteY12" fmla="*/ 3161522 h 6892294"/>
                <a:gd name="connsiteX13" fmla="*/ 1727580 w 7939086"/>
                <a:gd name="connsiteY13" fmla="*/ 19508 h 6892294"/>
                <a:gd name="connsiteX14" fmla="*/ 5012490 w 7939086"/>
                <a:gd name="connsiteY14" fmla="*/ 0 h 6892294"/>
                <a:gd name="connsiteX15" fmla="*/ 7939086 w 7939086"/>
                <a:gd name="connsiteY15" fmla="*/ 0 h 6892294"/>
                <a:gd name="connsiteX16" fmla="*/ 7939086 w 7939086"/>
                <a:gd name="connsiteY16" fmla="*/ 6892294 h 6892294"/>
                <a:gd name="connsiteX17" fmla="*/ 5012490 w 7939086"/>
                <a:gd name="connsiteY17" fmla="*/ 6892294 h 6892294"/>
                <a:gd name="connsiteX18" fmla="*/ 5012490 w 7939086"/>
                <a:gd name="connsiteY18" fmla="*/ 6892294 h 6892294"/>
                <a:gd name="connsiteX19" fmla="*/ 4060530 w 7939086"/>
                <a:gd name="connsiteY19" fmla="*/ 6892294 h 6892294"/>
                <a:gd name="connsiteX20" fmla="*/ 3088246 w 7939086"/>
                <a:gd name="connsiteY20" fmla="*/ 6892294 h 6892294"/>
                <a:gd name="connsiteX21" fmla="*/ 1727582 w 7939086"/>
                <a:gd name="connsiteY21" fmla="*/ 6892294 h 6892294"/>
                <a:gd name="connsiteX22" fmla="*/ 1727582 w 7939086"/>
                <a:gd name="connsiteY22" fmla="*/ 662 h 6892294"/>
                <a:gd name="connsiteX23" fmla="*/ 3088246 w 7939086"/>
                <a:gd name="connsiteY23" fmla="*/ 662 h 6892294"/>
                <a:gd name="connsiteX24" fmla="*/ 3088246 w 7939086"/>
                <a:gd name="connsiteY24" fmla="*/ 2 h 6892294"/>
                <a:gd name="connsiteX25" fmla="*/ 5012490 w 7939086"/>
                <a:gd name="connsiteY25" fmla="*/ 2 h 68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9086" h="6892294">
                  <a:moveTo>
                    <a:pt x="1727580" y="19508"/>
                  </a:moveTo>
                  <a:lnTo>
                    <a:pt x="1727580" y="3446148"/>
                  </a:lnTo>
                  <a:lnTo>
                    <a:pt x="1727580" y="3446808"/>
                  </a:lnTo>
                  <a:lnTo>
                    <a:pt x="1727580" y="6873448"/>
                  </a:lnTo>
                  <a:cubicBezTo>
                    <a:pt x="1497613" y="5771152"/>
                    <a:pt x="1373298" y="5108525"/>
                    <a:pt x="240365" y="3731435"/>
                  </a:cubicBezTo>
                  <a:lnTo>
                    <a:pt x="557" y="3446808"/>
                  </a:lnTo>
                  <a:lnTo>
                    <a:pt x="1" y="3446808"/>
                  </a:lnTo>
                  <a:lnTo>
                    <a:pt x="0" y="3446808"/>
                  </a:lnTo>
                  <a:lnTo>
                    <a:pt x="278" y="3446478"/>
                  </a:lnTo>
                  <a:lnTo>
                    <a:pt x="0" y="3446148"/>
                  </a:lnTo>
                  <a:lnTo>
                    <a:pt x="1" y="3446148"/>
                  </a:lnTo>
                  <a:lnTo>
                    <a:pt x="557" y="3446148"/>
                  </a:lnTo>
                  <a:lnTo>
                    <a:pt x="240365" y="3161522"/>
                  </a:lnTo>
                  <a:cubicBezTo>
                    <a:pt x="1373298" y="1784432"/>
                    <a:pt x="1497613" y="1121805"/>
                    <a:pt x="1727580" y="19508"/>
                  </a:cubicBezTo>
                  <a:close/>
                  <a:moveTo>
                    <a:pt x="5012490" y="0"/>
                  </a:moveTo>
                  <a:lnTo>
                    <a:pt x="7939086" y="0"/>
                  </a:lnTo>
                  <a:lnTo>
                    <a:pt x="7939086" y="6892294"/>
                  </a:lnTo>
                  <a:lnTo>
                    <a:pt x="5012490" y="6892294"/>
                  </a:lnTo>
                  <a:lnTo>
                    <a:pt x="5012490" y="6892294"/>
                  </a:lnTo>
                  <a:lnTo>
                    <a:pt x="4060530" y="6892294"/>
                  </a:lnTo>
                  <a:lnTo>
                    <a:pt x="3088246" y="6892294"/>
                  </a:lnTo>
                  <a:lnTo>
                    <a:pt x="1727582" y="6892294"/>
                  </a:lnTo>
                  <a:lnTo>
                    <a:pt x="1727582" y="662"/>
                  </a:lnTo>
                  <a:lnTo>
                    <a:pt x="3088246" y="662"/>
                  </a:lnTo>
                  <a:lnTo>
                    <a:pt x="3088246" y="2"/>
                  </a:lnTo>
                  <a:lnTo>
                    <a:pt x="5012490" y="2"/>
                  </a:lnTo>
                  <a:close/>
                </a:path>
              </a:pathLst>
            </a:cu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5400000">
            <a:off x="1628488" y="2426303"/>
            <a:ext cx="7010399" cy="1853000"/>
            <a:chOff x="-58746" y="3273472"/>
            <a:chExt cx="12140523" cy="1772615"/>
          </a:xfrm>
        </p:grpSpPr>
        <p:sp>
          <p:nvSpPr>
            <p:cNvPr id="16" name="任意多边形: 形状 15"/>
            <p:cNvSpPr/>
            <p:nvPr/>
          </p:nvSpPr>
          <p:spPr>
            <a:xfrm>
              <a:off x="5985776" y="3335434"/>
              <a:ext cx="6096001"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19"/>
            <p:cNvSpPr/>
            <p:nvPr/>
          </p:nvSpPr>
          <p:spPr>
            <a:xfrm flipH="1">
              <a:off x="-58746" y="3273472"/>
              <a:ext cx="6127972"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1084734" y="2105561"/>
            <a:ext cx="3100127" cy="2646878"/>
          </a:xfrm>
          <a:prstGeom prst="rect">
            <a:avLst/>
          </a:prstGeom>
          <a:noFill/>
        </p:spPr>
        <p:txBody>
          <a:bodyPr wrap="square" rtlCol="0">
            <a:spAutoFit/>
          </a:bodyPr>
          <a:lstStyle/>
          <a:p>
            <a:pPr algn="ctr"/>
            <a:r>
              <a:rPr lang="en-US" altLang="zh-CN" sz="16600" b="1" dirty="0">
                <a:solidFill>
                  <a:schemeClr val="accent1"/>
                </a:solidFill>
              </a:rPr>
              <a:t>03</a:t>
            </a:r>
            <a:endParaRPr lang="zh-CN" altLang="en-US" sz="16600" b="1" dirty="0">
              <a:solidFill>
                <a:schemeClr val="accent1"/>
              </a:solidFill>
            </a:endParaRPr>
          </a:p>
        </p:txBody>
      </p:sp>
      <p:sp>
        <p:nvSpPr>
          <p:cNvPr id="11" name="矩形 10"/>
          <p:cNvSpPr/>
          <p:nvPr/>
        </p:nvSpPr>
        <p:spPr>
          <a:xfrm>
            <a:off x="1489320" y="3383558"/>
            <a:ext cx="2282671" cy="44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chemeClr val="accent1"/>
                </a:solidFill>
              </a:rPr>
              <a:t>PART THREE</a:t>
            </a:r>
            <a:endParaRPr lang="zh-CN" altLang="en-US" sz="2400" dirty="0">
              <a:solidFill>
                <a:schemeClr val="accent1"/>
              </a:solidFill>
            </a:endParaRPr>
          </a:p>
        </p:txBody>
      </p:sp>
      <p:sp>
        <p:nvSpPr>
          <p:cNvPr id="25" name="文本框 24"/>
          <p:cNvSpPr txBox="1"/>
          <p:nvPr/>
        </p:nvSpPr>
        <p:spPr>
          <a:xfrm>
            <a:off x="5907369" y="2442357"/>
            <a:ext cx="5690176" cy="1323439"/>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人工智能技术带来的“技术</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经济”新范式</a:t>
            </a:r>
          </a:p>
        </p:txBody>
      </p:sp>
      <p:grpSp>
        <p:nvGrpSpPr>
          <p:cNvPr id="7" name="组合 6"/>
          <p:cNvGrpSpPr/>
          <p:nvPr/>
        </p:nvGrpSpPr>
        <p:grpSpPr>
          <a:xfrm>
            <a:off x="4036060" y="2868930"/>
            <a:ext cx="1085850" cy="1085850"/>
            <a:chOff x="11236" y="6127"/>
            <a:chExt cx="1710" cy="1710"/>
          </a:xfrm>
        </p:grpSpPr>
        <p:sp>
          <p:nvSpPr>
            <p:cNvPr id="4" name="椭圆 3"/>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5"/>
            <a:stretch>
              <a:fillRect/>
            </a:stretch>
          </p:blipFill>
          <p:spPr>
            <a:xfrm>
              <a:off x="11324" y="6238"/>
              <a:ext cx="1533" cy="1488"/>
            </a:xfrm>
            <a:prstGeom prst="ellipse">
              <a:avLst/>
            </a:prstGeom>
            <a:noFill/>
            <a:ln w="9525">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1259005" y="1599564"/>
            <a:ext cx="8444247" cy="2768963"/>
          </a:xfrm>
          <a:prstGeom prst="rect">
            <a:avLst/>
          </a:prstGeom>
          <a:noFill/>
        </p:spPr>
        <p:txBody>
          <a:bodyPr wrap="square" rtlCol="0">
            <a:spAutoFit/>
          </a:bodyPr>
          <a:lstStyle/>
          <a:p>
            <a:r>
              <a:rPr lang="zh-CN" altLang="en-US" sz="2000" b="1" dirty="0"/>
              <a:t>为什么人工智能会引发“技术</a:t>
            </a:r>
            <a:r>
              <a:rPr lang="en-US" altLang="zh-CN" sz="2000" b="1" dirty="0"/>
              <a:t>—</a:t>
            </a:r>
            <a:r>
              <a:rPr lang="zh-CN" altLang="en-US" sz="2000" b="1" dirty="0"/>
              <a:t>经济”新范式？</a:t>
            </a:r>
            <a:endParaRPr lang="en-US" altLang="zh-CN" sz="2000" b="1" dirty="0"/>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人工智能（</a:t>
            </a:r>
            <a:r>
              <a:rPr lang="en-US" altLang="zh-CN" sz="2000" b="1" dirty="0">
                <a:latin typeface="Arial" panose="020B0604020202020204" pitchFamily="34" charset="0"/>
              </a:rPr>
              <a:t>AI</a:t>
            </a:r>
            <a:r>
              <a:rPr lang="zh-CN" altLang="en-US" sz="2000" b="1" dirty="0">
                <a:latin typeface="Arial" panose="020B0604020202020204" pitchFamily="34" charset="0"/>
              </a:rPr>
              <a:t>）作为通用技术（</a:t>
            </a:r>
            <a:r>
              <a:rPr lang="en-US" altLang="zh-CN" sz="2000" b="1" dirty="0">
                <a:latin typeface="Arial" panose="020B0604020202020204" pitchFamily="34" charset="0"/>
              </a:rPr>
              <a:t>GPT</a:t>
            </a:r>
            <a:r>
              <a:rPr lang="zh-CN" altLang="en-US" sz="2000" b="1" dirty="0">
                <a:latin typeface="Arial" panose="020B0604020202020204" pitchFamily="34" charset="0"/>
              </a:rPr>
              <a:t>）</a:t>
            </a:r>
            <a:endParaRPr lang="en-US" altLang="zh-CN" sz="2000" b="1"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不仅是技术革命，也是经济范式的深度重构</a:t>
            </a:r>
            <a:endParaRPr lang="en-US" altLang="zh-CN" sz="2000" b="1"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改变宏观经济增长模式、中观产业结构、微观企业组织</a:t>
            </a:r>
            <a:endParaRPr lang="en-US" altLang="zh-CN" sz="2000" b="1"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l"/>
            </a:pPr>
            <a:r>
              <a:rPr lang="zh-CN" altLang="en-US" sz="2000" b="1" dirty="0">
                <a:latin typeface="Arial" panose="020B0604020202020204" pitchFamily="34" charset="0"/>
              </a:rPr>
              <a:t>对社会制度、伦理、全球竞争格局产生深远影响</a:t>
            </a:r>
            <a:endParaRPr lang="zh-CN" altLang="en-US" sz="2000" b="1" dirty="0"/>
          </a:p>
        </p:txBody>
      </p:sp>
    </p:spTree>
    <p:custDataLst>
      <p:tags r:id="rId1"/>
    </p:custDataLst>
    <p:extLst>
      <p:ext uri="{BB962C8B-B14F-4D97-AF65-F5344CB8AC3E}">
        <p14:creationId xmlns:p14="http://schemas.microsoft.com/office/powerpoint/2010/main" val="818909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452925" y="949762"/>
            <a:ext cx="5272644" cy="400110"/>
          </a:xfrm>
          <a:prstGeom prst="rect">
            <a:avLst/>
          </a:prstGeom>
          <a:noFill/>
        </p:spPr>
        <p:txBody>
          <a:bodyPr wrap="square" rtlCol="0">
            <a:spAutoFit/>
          </a:bodyPr>
          <a:lstStyle/>
          <a:p>
            <a:r>
              <a:rPr lang="zh-CN" altLang="en-US" sz="2000" b="1" dirty="0"/>
              <a:t>一、“技术</a:t>
            </a:r>
            <a:r>
              <a:rPr lang="en-US" altLang="zh-CN" sz="2000" b="1" dirty="0"/>
              <a:t>—</a:t>
            </a:r>
            <a:r>
              <a:rPr lang="zh-CN" altLang="en-US" sz="2000" b="1" dirty="0"/>
              <a:t>经济”范式理论</a:t>
            </a:r>
          </a:p>
        </p:txBody>
      </p:sp>
      <p:sp>
        <p:nvSpPr>
          <p:cNvPr id="6" name="Rectangle 3">
            <a:extLst>
              <a:ext uri="{FF2B5EF4-FFF2-40B4-BE49-F238E27FC236}">
                <a16:creationId xmlns:a16="http://schemas.microsoft.com/office/drawing/2014/main" id="{12A81679-0DB9-4160-8B54-35DBCB1CE197}"/>
              </a:ext>
            </a:extLst>
          </p:cNvPr>
          <p:cNvSpPr>
            <a:spLocks noChangeArrowheads="1"/>
          </p:cNvSpPr>
          <p:nvPr/>
        </p:nvSpPr>
        <p:spPr bwMode="auto">
          <a:xfrm>
            <a:off x="931464" y="1439785"/>
            <a:ext cx="10874528" cy="492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概念提出者：</a:t>
            </a:r>
            <a:r>
              <a:rPr lang="zh-CN" altLang="en-US" sz="2000" dirty="0">
                <a:latin typeface="Arial" panose="020B0604020202020204" pitchFamily="34" charset="0"/>
              </a:rPr>
              <a:t>卡洛塔</a:t>
            </a:r>
            <a:r>
              <a:rPr lang="en-US" altLang="zh-CN" sz="2000" dirty="0">
                <a:latin typeface="Arial" panose="020B0604020202020204" pitchFamily="34" charset="0"/>
              </a:rPr>
              <a:t>·</a:t>
            </a:r>
            <a:r>
              <a:rPr lang="zh-CN" altLang="en-US" sz="2000" dirty="0">
                <a:latin typeface="Arial" panose="020B0604020202020204" pitchFamily="34" charset="0"/>
              </a:rPr>
              <a:t>佩蕾丝（</a:t>
            </a:r>
            <a:r>
              <a:rPr lang="en-US" altLang="zh-CN" sz="2000" dirty="0">
                <a:latin typeface="Arial" panose="020B0604020202020204" pitchFamily="34" charset="0"/>
              </a:rPr>
              <a:t>Carlota Perez</a:t>
            </a:r>
            <a:r>
              <a:rPr lang="zh-CN" altLang="en-US" sz="2000" dirty="0">
                <a:latin typeface="Arial" panose="020B0604020202020204" pitchFamily="34" charset="0"/>
              </a:rPr>
              <a:t>，</a:t>
            </a:r>
            <a:r>
              <a:rPr lang="en-US" altLang="zh-CN" sz="2000" dirty="0">
                <a:latin typeface="Arial" panose="020B0604020202020204" pitchFamily="34" charset="0"/>
              </a:rPr>
              <a:t>2002</a:t>
            </a:r>
            <a:r>
              <a:rPr lang="zh-CN" altLang="en-US" sz="2000" dirty="0">
                <a:latin typeface="Arial" panose="020B0604020202020204" pitchFamily="34" charset="0"/>
              </a:rPr>
              <a:t>）</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定义：</a:t>
            </a:r>
            <a:r>
              <a:rPr lang="zh-CN" altLang="en-US" sz="2000" dirty="0">
                <a:latin typeface="Arial" panose="020B0604020202020204" pitchFamily="34" charset="0"/>
              </a:rPr>
              <a:t>主导技术的革新引发生产组织、市场结构、社会经济关系的系统性变革</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核心：</a:t>
            </a:r>
            <a:r>
              <a:rPr lang="zh-CN" altLang="en-US" sz="2000" dirty="0">
                <a:latin typeface="Arial" panose="020B0604020202020204" pitchFamily="34" charset="0"/>
              </a:rPr>
              <a:t>强调技术创新与经济发展之间存在着紧密联系</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特征：</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由一系列相互依赖的激进突破技术组成</a:t>
            </a:r>
            <a:endParaRPr lang="en-US" altLang="zh-CN" sz="2000"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推动产业、基础设施、组织模式变革</a:t>
            </a:r>
            <a:endParaRPr lang="en-US" altLang="zh-CN" sz="2000"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Wingdings" panose="05000000000000000000" pitchFamily="2" charset="2"/>
              <a:buChar char="l"/>
            </a:pPr>
            <a:r>
              <a:rPr lang="zh-CN" altLang="en-US" sz="2000" dirty="0">
                <a:latin typeface="Arial" panose="020B0604020202020204" pitchFamily="34" charset="0"/>
              </a:rPr>
              <a:t>形成宏观经济长期增长的驱动体系</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Wingdings" panose="05000000000000000000" pitchFamily="2" charset="2"/>
              <a:buChar char="Ø"/>
            </a:pPr>
            <a:r>
              <a:rPr lang="zh-CN" altLang="en-US" sz="2000" b="1" dirty="0">
                <a:latin typeface="Arial" panose="020B0604020202020204" pitchFamily="34" charset="0"/>
              </a:rPr>
              <a:t>历史案例：</a:t>
            </a:r>
            <a:r>
              <a:rPr lang="zh-CN" altLang="en-US" sz="2000" dirty="0">
                <a:latin typeface="Arial" panose="020B0604020202020204" pitchFamily="34" charset="0"/>
              </a:rPr>
              <a:t>蒸汽机、电力、信息革命</a:t>
            </a:r>
            <a:endParaRPr lang="zh-CN" altLang="zh-CN" dirty="0">
              <a:latin typeface="Arial" panose="020B0604020202020204" pitchFamily="34" charset="0"/>
            </a:endParaRPr>
          </a:p>
        </p:txBody>
      </p:sp>
    </p:spTree>
    <p:custDataLst>
      <p:tags r:id="rId1"/>
    </p:custDataLst>
    <p:extLst>
      <p:ext uri="{BB962C8B-B14F-4D97-AF65-F5344CB8AC3E}">
        <p14:creationId xmlns:p14="http://schemas.microsoft.com/office/powerpoint/2010/main" val="229360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1721590" y="2137160"/>
            <a:ext cx="9443132" cy="584775"/>
          </a:xfrm>
          <a:prstGeom prst="rect">
            <a:avLst/>
          </a:prstGeom>
          <a:noFill/>
        </p:spPr>
        <p:txBody>
          <a:bodyPr wrap="square" rtlCol="0">
            <a:spAutoFit/>
          </a:bodyPr>
          <a:lstStyle/>
          <a:p>
            <a:pPr algn="ctr"/>
            <a:r>
              <a:rPr lang="zh-CN" altLang="en-US" sz="3200" b="1" dirty="0"/>
              <a:t>人工智能带来了怎样的“技术</a:t>
            </a:r>
            <a:r>
              <a:rPr lang="en-US" altLang="zh-CN" sz="3200" b="1" dirty="0"/>
              <a:t>—</a:t>
            </a:r>
            <a:r>
              <a:rPr lang="zh-CN" altLang="en-US" sz="3200" b="1" dirty="0"/>
              <a:t>经济”新范式？</a:t>
            </a:r>
            <a:endParaRPr lang="zh-CN" altLang="en-US" sz="2800" b="1" dirty="0"/>
          </a:p>
        </p:txBody>
      </p:sp>
      <p:sp>
        <p:nvSpPr>
          <p:cNvPr id="2" name="矩形 1">
            <a:extLst>
              <a:ext uri="{FF2B5EF4-FFF2-40B4-BE49-F238E27FC236}">
                <a16:creationId xmlns:a16="http://schemas.microsoft.com/office/drawing/2014/main" id="{87DDE62E-3A8C-4C41-82FC-2DF775D26464}"/>
              </a:ext>
            </a:extLst>
          </p:cNvPr>
          <p:cNvSpPr/>
          <p:nvPr/>
        </p:nvSpPr>
        <p:spPr>
          <a:xfrm>
            <a:off x="1152047" y="3538853"/>
            <a:ext cx="1961707" cy="632637"/>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t>宏观层面</a:t>
            </a:r>
          </a:p>
        </p:txBody>
      </p:sp>
      <p:sp>
        <p:nvSpPr>
          <p:cNvPr id="7" name="矩形 6">
            <a:extLst>
              <a:ext uri="{FF2B5EF4-FFF2-40B4-BE49-F238E27FC236}">
                <a16:creationId xmlns:a16="http://schemas.microsoft.com/office/drawing/2014/main" id="{FEEFEF7F-9D32-43DF-B63D-84CDB9E9DC99}"/>
              </a:ext>
            </a:extLst>
          </p:cNvPr>
          <p:cNvSpPr/>
          <p:nvPr/>
        </p:nvSpPr>
        <p:spPr>
          <a:xfrm>
            <a:off x="5177531" y="3538854"/>
            <a:ext cx="1961707" cy="632637"/>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t>中观层面</a:t>
            </a:r>
          </a:p>
        </p:txBody>
      </p:sp>
      <p:sp>
        <p:nvSpPr>
          <p:cNvPr id="9" name="矩形 8">
            <a:extLst>
              <a:ext uri="{FF2B5EF4-FFF2-40B4-BE49-F238E27FC236}">
                <a16:creationId xmlns:a16="http://schemas.microsoft.com/office/drawing/2014/main" id="{DD188CD8-2201-48D1-9E4B-5201CEF9BEFA}"/>
              </a:ext>
            </a:extLst>
          </p:cNvPr>
          <p:cNvSpPr/>
          <p:nvPr/>
        </p:nvSpPr>
        <p:spPr>
          <a:xfrm>
            <a:off x="9203015" y="3545958"/>
            <a:ext cx="1961707" cy="632637"/>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b="1" dirty="0"/>
              <a:t>微观层面</a:t>
            </a:r>
          </a:p>
        </p:txBody>
      </p:sp>
    </p:spTree>
    <p:custDataLst>
      <p:tags r:id="rId1"/>
    </p:custDataLst>
    <p:extLst>
      <p:ext uri="{BB962C8B-B14F-4D97-AF65-F5344CB8AC3E}">
        <p14:creationId xmlns:p14="http://schemas.microsoft.com/office/powerpoint/2010/main" val="1064787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792604" y="1029508"/>
            <a:ext cx="10115838" cy="5292731"/>
          </a:xfrm>
          <a:prstGeom prst="rect">
            <a:avLst/>
          </a:prstGeom>
          <a:noFill/>
        </p:spPr>
        <p:txBody>
          <a:bodyPr wrap="square" rtlCol="0">
            <a:spAutoFit/>
          </a:bodyPr>
          <a:lstStyle/>
          <a:p>
            <a:r>
              <a:rPr lang="zh-CN" altLang="en-US" sz="2400" b="1" dirty="0"/>
              <a:t>宏观层面的“新范式”</a:t>
            </a:r>
            <a:endParaRPr lang="en-US" altLang="zh-CN" sz="2400" b="1" dirty="0"/>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知识生产提速</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en-US" altLang="zh-CN" sz="2000" dirty="0">
                <a:latin typeface="Arial" panose="020B0604020202020204" pitchFamily="34" charset="0"/>
              </a:rPr>
              <a:t>AI</a:t>
            </a:r>
            <a:r>
              <a:rPr lang="zh-CN" altLang="en-US" sz="2000" dirty="0">
                <a:latin typeface="Arial" panose="020B0604020202020204" pitchFamily="34" charset="0"/>
              </a:rPr>
              <a:t>辅助科研 → 高效数据分析、模式识别</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产业结构升级</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智能制造、新业态、新模式崛起</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消费模式变革</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个性化定制、服务型制造、网络协同、远程服务</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全球价值链嵌入</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数字贸易、跨境电商优化供给</a:t>
            </a:r>
            <a:endParaRPr lang="zh-CN" altLang="zh-CN" dirty="0">
              <a:latin typeface="Arial" panose="020B0604020202020204" pitchFamily="34" charset="0"/>
            </a:endParaRPr>
          </a:p>
        </p:txBody>
      </p:sp>
    </p:spTree>
    <p:custDataLst>
      <p:tags r:id="rId1"/>
    </p:custDataLst>
    <p:extLst>
      <p:ext uri="{BB962C8B-B14F-4D97-AF65-F5344CB8AC3E}">
        <p14:creationId xmlns:p14="http://schemas.microsoft.com/office/powerpoint/2010/main" val="3519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803800" y="1178363"/>
            <a:ext cx="10466712" cy="4061625"/>
          </a:xfrm>
          <a:prstGeom prst="rect">
            <a:avLst/>
          </a:prstGeom>
          <a:noFill/>
        </p:spPr>
        <p:txBody>
          <a:bodyPr wrap="square" rtlCol="0">
            <a:spAutoFit/>
          </a:bodyPr>
          <a:lstStyle/>
          <a:p>
            <a:r>
              <a:rPr lang="zh-CN" altLang="en-US" sz="2400" b="1" dirty="0"/>
              <a:t>中观层面的“新范式”</a:t>
            </a:r>
            <a:endParaRPr lang="en-US" altLang="zh-CN" sz="2400" b="1" dirty="0"/>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主导产业形成</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en-US" altLang="zh-CN" sz="2000" dirty="0">
                <a:latin typeface="Arial" panose="020B0604020202020204" pitchFamily="34" charset="0"/>
              </a:rPr>
              <a:t>AI</a:t>
            </a:r>
            <a:r>
              <a:rPr lang="zh-CN" altLang="en-US" sz="2000" dirty="0">
                <a:latin typeface="Arial" panose="020B0604020202020204" pitchFamily="34" charset="0"/>
              </a:rPr>
              <a:t>核心产业 </a:t>
            </a:r>
            <a:r>
              <a:rPr lang="en-US" altLang="zh-CN" sz="2000" dirty="0">
                <a:latin typeface="Arial" panose="020B0604020202020204" pitchFamily="34" charset="0"/>
              </a:rPr>
              <a:t>+ </a:t>
            </a:r>
            <a:r>
              <a:rPr lang="zh-CN" altLang="en-US" sz="2000" dirty="0">
                <a:latin typeface="Arial" panose="020B0604020202020204" pitchFamily="34" charset="0"/>
              </a:rPr>
              <a:t>相关产业乘数增长</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跨产业赋能</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深度融合制造业、服务业、农业等</a:t>
            </a:r>
            <a:endParaRPr lang="en-US" altLang="zh-CN" sz="2000" dirty="0">
              <a:latin typeface="Arial" panose="020B0604020202020204" pitchFamily="34" charset="0"/>
            </a:endParaRPr>
          </a:p>
          <a:p>
            <a:pPr marL="457200" lvl="0" indent="-457200" algn="just" eaLnBrk="0" fontAlgn="base" hangingPunct="0">
              <a:lnSpc>
                <a:spcPct val="200000"/>
              </a:lnSpc>
              <a:spcBef>
                <a:spcPct val="0"/>
              </a:spcBef>
              <a:spcAft>
                <a:spcPct val="0"/>
              </a:spcAft>
              <a:buFont typeface="+mj-lt"/>
              <a:buAutoNum type="arabicPeriod"/>
            </a:pPr>
            <a:r>
              <a:rPr lang="zh-CN" altLang="en-US" sz="2000" b="1" dirty="0">
                <a:latin typeface="Arial" panose="020B0604020202020204" pitchFamily="34" charset="0"/>
              </a:rPr>
              <a:t>产业链活化效应</a:t>
            </a:r>
            <a:endParaRPr lang="en-US" altLang="zh-CN" sz="2000" b="1" dirty="0">
              <a:latin typeface="Arial" panose="020B0604020202020204" pitchFamily="34" charset="0"/>
            </a:endParaRPr>
          </a:p>
          <a:p>
            <a:pPr marL="914400" lvl="1" indent="-457200" algn="just" eaLnBrk="0" fontAlgn="base" hangingPunct="0">
              <a:lnSpc>
                <a:spcPct val="200000"/>
              </a:lnSpc>
              <a:spcBef>
                <a:spcPct val="0"/>
              </a:spcBef>
              <a:spcAft>
                <a:spcPct val="0"/>
              </a:spcAft>
              <a:buFont typeface="Arial" panose="020B0604020202020204" pitchFamily="34" charset="0"/>
              <a:buChar char="•"/>
            </a:pPr>
            <a:r>
              <a:rPr lang="en-US" altLang="zh-CN" sz="2000" dirty="0">
                <a:latin typeface="Arial" panose="020B0604020202020204" pitchFamily="34" charset="0"/>
              </a:rPr>
              <a:t>AI</a:t>
            </a:r>
            <a:r>
              <a:rPr lang="zh-CN" altLang="en-US" sz="2000" dirty="0">
                <a:latin typeface="Arial" panose="020B0604020202020204" pitchFamily="34" charset="0"/>
              </a:rPr>
              <a:t>嵌入上游 → 下游链式创新 → 全链条附加值提升</a:t>
            </a:r>
            <a:endParaRPr lang="zh-CN" altLang="zh-CN" dirty="0">
              <a:latin typeface="Arial" panose="020B0604020202020204" pitchFamily="34" charset="0"/>
            </a:endParaRPr>
          </a:p>
        </p:txBody>
      </p:sp>
    </p:spTree>
    <p:custDataLst>
      <p:tags r:id="rId1"/>
    </p:custDataLst>
    <p:extLst>
      <p:ext uri="{BB962C8B-B14F-4D97-AF65-F5344CB8AC3E}">
        <p14:creationId xmlns:p14="http://schemas.microsoft.com/office/powerpoint/2010/main" val="270053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1" y="353331"/>
            <a:ext cx="11343635" cy="441325"/>
          </a:xfrm>
        </p:spPr>
        <p:txBody>
          <a:bodyPr/>
          <a:lstStyle/>
          <a:p>
            <a:r>
              <a:rPr lang="zh-CN" altLang="en-US" dirty="0">
                <a:solidFill>
                  <a:schemeClr val="accent1"/>
                </a:solidFill>
              </a:rPr>
              <a:t>第三节 人工智能技术带来的“技术</a:t>
            </a:r>
            <a:r>
              <a:rPr lang="en-US" altLang="zh-CN" dirty="0">
                <a:solidFill>
                  <a:schemeClr val="accent1"/>
                </a:solidFill>
              </a:rPr>
              <a:t>—</a:t>
            </a:r>
            <a:r>
              <a:rPr lang="zh-CN" altLang="en-US" dirty="0">
                <a:solidFill>
                  <a:schemeClr val="accent1"/>
                </a:solidFill>
              </a:rPr>
              <a:t>经济”新范式</a:t>
            </a:r>
          </a:p>
          <a:p>
            <a:endParaRPr lang="zh-CN" altLang="en-US" dirty="0">
              <a:solidFill>
                <a:schemeClr val="accent1"/>
              </a:solidFill>
            </a:endParaRPr>
          </a:p>
        </p:txBody>
      </p:sp>
      <p:sp>
        <p:nvSpPr>
          <p:cNvPr id="15" name="文本框 14">
            <a:extLst>
              <a:ext uri="{FF2B5EF4-FFF2-40B4-BE49-F238E27FC236}">
                <a16:creationId xmlns:a16="http://schemas.microsoft.com/office/drawing/2014/main" id="{547B0E67-55A9-45E1-A225-1623364FDE0D}"/>
              </a:ext>
            </a:extLst>
          </p:cNvPr>
          <p:cNvSpPr txBox="1"/>
          <p:nvPr/>
        </p:nvSpPr>
        <p:spPr>
          <a:xfrm>
            <a:off x="772629" y="927245"/>
            <a:ext cx="9211344" cy="4746428"/>
          </a:xfrm>
          <a:prstGeom prst="rect">
            <a:avLst/>
          </a:prstGeom>
          <a:noFill/>
        </p:spPr>
        <p:txBody>
          <a:bodyPr wrap="square" rtlCol="0">
            <a:spAutoFit/>
          </a:bodyPr>
          <a:lstStyle/>
          <a:p>
            <a:pPr>
              <a:lnSpc>
                <a:spcPct val="150000"/>
              </a:lnSpc>
            </a:pPr>
            <a:r>
              <a:rPr lang="zh-CN" altLang="en-US" sz="2400" b="1" dirty="0"/>
              <a:t>微观层面的“新范式”</a:t>
            </a:r>
            <a:endParaRPr lang="en-US" altLang="zh-CN" sz="2400" b="1" dirty="0"/>
          </a:p>
          <a:p>
            <a:pPr marL="457200" lvl="0" indent="-457200" algn="just" eaLnBrk="0" fontAlgn="base" hangingPunct="0">
              <a:lnSpc>
                <a:spcPct val="150000"/>
              </a:lnSpc>
              <a:spcBef>
                <a:spcPct val="0"/>
              </a:spcBef>
              <a:spcAft>
                <a:spcPct val="0"/>
              </a:spcAft>
              <a:buFont typeface="+mj-lt"/>
              <a:buAutoNum type="arabicPeriod"/>
            </a:pPr>
            <a:r>
              <a:rPr lang="zh-CN" altLang="en-US" sz="2000" b="1" dirty="0">
                <a:latin typeface="Arial" panose="020B0604020202020204" pitchFamily="34" charset="0"/>
              </a:rPr>
              <a:t>智能自动化</a:t>
            </a:r>
            <a:endParaRPr lang="en-US" altLang="zh-CN" sz="2000"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从机械自动化 → 智能自动化</a:t>
            </a:r>
            <a:endParaRPr lang="en-US" altLang="zh-CN" sz="2000"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mj-lt"/>
              <a:buAutoNum type="arabicPeriod"/>
            </a:pPr>
            <a:r>
              <a:rPr lang="zh-CN" altLang="en-US" sz="2000" b="1" dirty="0">
                <a:latin typeface="Arial" panose="020B0604020202020204" pitchFamily="34" charset="0"/>
              </a:rPr>
              <a:t>劳动力优化</a:t>
            </a:r>
            <a:endParaRPr lang="en-US" altLang="zh-CN" sz="2000"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技能结构升级，劳动替代 </a:t>
            </a:r>
            <a:r>
              <a:rPr lang="en-US" altLang="zh-CN" sz="2000" dirty="0">
                <a:latin typeface="Arial" panose="020B0604020202020204" pitchFamily="34" charset="0"/>
              </a:rPr>
              <a:t>+ </a:t>
            </a:r>
            <a:r>
              <a:rPr lang="zh-CN" altLang="en-US" sz="2000" dirty="0">
                <a:latin typeface="Arial" panose="020B0604020202020204" pitchFamily="34" charset="0"/>
              </a:rPr>
              <a:t>创造效应</a:t>
            </a:r>
            <a:endParaRPr lang="en-US" altLang="zh-CN" sz="2000"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mj-lt"/>
              <a:buAutoNum type="arabicPeriod"/>
            </a:pPr>
            <a:r>
              <a:rPr lang="zh-CN" altLang="en-US" sz="2000" b="1" dirty="0">
                <a:latin typeface="Arial" panose="020B0604020202020204" pitchFamily="34" charset="0"/>
              </a:rPr>
              <a:t>资本质量提升</a:t>
            </a:r>
            <a:endParaRPr lang="en-US" altLang="zh-CN" sz="2000"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Arial" panose="020B0604020202020204" pitchFamily="34" charset="0"/>
              <a:buChar char="•"/>
            </a:pPr>
            <a:r>
              <a:rPr lang="en-US" altLang="zh-CN" sz="2000" dirty="0">
                <a:latin typeface="Arial" panose="020B0604020202020204" pitchFamily="34" charset="0"/>
              </a:rPr>
              <a:t>AI</a:t>
            </a:r>
            <a:r>
              <a:rPr lang="zh-CN" altLang="en-US" sz="2000" dirty="0">
                <a:latin typeface="Arial" panose="020B0604020202020204" pitchFamily="34" charset="0"/>
              </a:rPr>
              <a:t>赋能资本要素倍增的力量</a:t>
            </a:r>
            <a:endParaRPr lang="en-US" altLang="zh-CN" sz="2000" dirty="0">
              <a:latin typeface="Arial" panose="020B0604020202020204" pitchFamily="34" charset="0"/>
            </a:endParaRPr>
          </a:p>
          <a:p>
            <a:pPr marL="457200" lvl="0" indent="-457200" algn="just" eaLnBrk="0" fontAlgn="base" hangingPunct="0">
              <a:lnSpc>
                <a:spcPct val="150000"/>
              </a:lnSpc>
              <a:spcBef>
                <a:spcPct val="0"/>
              </a:spcBef>
              <a:spcAft>
                <a:spcPct val="0"/>
              </a:spcAft>
              <a:buFont typeface="+mj-lt"/>
              <a:buAutoNum type="arabicPeriod"/>
            </a:pPr>
            <a:r>
              <a:rPr lang="zh-CN" altLang="en-US" sz="2000" b="1" dirty="0">
                <a:latin typeface="Arial" panose="020B0604020202020204" pitchFamily="34" charset="0"/>
              </a:rPr>
              <a:t>企业组织转型</a:t>
            </a:r>
            <a:endParaRPr lang="en-US" altLang="zh-CN" sz="2000" b="1"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扁平化、网络化、协同化</a:t>
            </a:r>
            <a:endParaRPr lang="en-US" altLang="zh-CN" sz="2000" dirty="0">
              <a:latin typeface="Arial" panose="020B0604020202020204" pitchFamily="34" charset="0"/>
            </a:endParaRPr>
          </a:p>
          <a:p>
            <a:pPr marL="914400" lvl="1" indent="-457200" algn="just" eaLnBrk="0" fontAlgn="base" hangingPunct="0">
              <a:lnSpc>
                <a:spcPct val="150000"/>
              </a:lnSpc>
              <a:spcBef>
                <a:spcPct val="0"/>
              </a:spcBef>
              <a:spcAft>
                <a:spcPct val="0"/>
              </a:spcAft>
              <a:buFont typeface="Arial" panose="020B0604020202020204" pitchFamily="34" charset="0"/>
              <a:buChar char="•"/>
            </a:pPr>
            <a:r>
              <a:rPr lang="zh-CN" altLang="en-US" sz="2000" dirty="0">
                <a:latin typeface="Arial" panose="020B0604020202020204" pitchFamily="34" charset="0"/>
              </a:rPr>
              <a:t>管理流程智能化、效率提升</a:t>
            </a:r>
            <a:endParaRPr lang="zh-CN" altLang="zh-CN" dirty="0">
              <a:latin typeface="Arial" panose="020B0604020202020204" pitchFamily="34" charset="0"/>
            </a:endParaRPr>
          </a:p>
        </p:txBody>
      </p:sp>
    </p:spTree>
    <p:custDataLst>
      <p:tags r:id="rId1"/>
    </p:custDataLst>
    <p:extLst>
      <p:ext uri="{BB962C8B-B14F-4D97-AF65-F5344CB8AC3E}">
        <p14:creationId xmlns:p14="http://schemas.microsoft.com/office/powerpoint/2010/main" val="30408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任意多边形: 形状 19"/>
          <p:cNvSpPr/>
          <p:nvPr/>
        </p:nvSpPr>
        <p:spPr>
          <a:xfrm flipH="1" flipV="1">
            <a:off x="-17214" y="3477"/>
            <a:ext cx="12242406"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blipFill dpi="0" rotWithShape="0">
            <a:blip r:embed="rId3" cstate="email">
              <a:extLst>
                <a:ext uri="{BEBA8EAE-BF5A-486C-A8C5-ECC9F3942E4B}">
                  <a14:imgProps xmlns:a14="http://schemas.microsoft.com/office/drawing/2010/main">
                    <a14:imgLayer r:embed="rId4">
                      <a14:imgEffect>
                        <a14:brightnessContrast contrast="16000"/>
                      </a14:imgEffect>
                      <a14:imgEffect>
                        <a14:sharpenSoften amount="6000"/>
                      </a14:imgEffect>
                    </a14:imgLayer>
                  </a14:imgProps>
                </a:ext>
              </a:extLst>
            </a:blip>
            <a:srcRect/>
            <a:tile tx="-6350" ty="-31115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p:cNvSpPr/>
          <p:nvPr/>
        </p:nvSpPr>
        <p:spPr>
          <a:xfrm flipH="1" flipV="1">
            <a:off x="7986" y="0"/>
            <a:ext cx="12217204" cy="4910462"/>
          </a:xfrm>
          <a:custGeom>
            <a:avLst/>
            <a:gdLst>
              <a:gd name="connsiteX0" fmla="*/ 12157494 w 12192000"/>
              <a:gd name="connsiteY0" fmla="*/ 1914077 h 5630160"/>
              <a:gd name="connsiteX1" fmla="*/ 6096000 w 12192000"/>
              <a:gd name="connsiteY1" fmla="*/ 1914077 h 5630160"/>
              <a:gd name="connsiteX2" fmla="*/ 6094831 w 12192000"/>
              <a:gd name="connsiteY2" fmla="*/ 1914077 h 5630160"/>
              <a:gd name="connsiteX3" fmla="*/ 33337 w 12192000"/>
              <a:gd name="connsiteY3" fmla="*/ 1914077 h 5630160"/>
              <a:gd name="connsiteX4" fmla="*/ 5591346 w 12192000"/>
              <a:gd name="connsiteY4" fmla="*/ 266313 h 5630160"/>
              <a:gd name="connsiteX5" fmla="*/ 6094831 w 12192000"/>
              <a:gd name="connsiteY5" fmla="*/ 617 h 5630160"/>
              <a:gd name="connsiteX6" fmla="*/ 6094831 w 12192000"/>
              <a:gd name="connsiteY6" fmla="*/ 1 h 5630160"/>
              <a:gd name="connsiteX7" fmla="*/ 6094832 w 12192000"/>
              <a:gd name="connsiteY7" fmla="*/ 0 h 5630160"/>
              <a:gd name="connsiteX8" fmla="*/ 6095416 w 12192000"/>
              <a:gd name="connsiteY8" fmla="*/ 308 h 5630160"/>
              <a:gd name="connsiteX9" fmla="*/ 6095999 w 12192000"/>
              <a:gd name="connsiteY9" fmla="*/ 0 h 5630160"/>
              <a:gd name="connsiteX10" fmla="*/ 6096000 w 12192000"/>
              <a:gd name="connsiteY10" fmla="*/ 1 h 5630160"/>
              <a:gd name="connsiteX11" fmla="*/ 6096000 w 12192000"/>
              <a:gd name="connsiteY11" fmla="*/ 617 h 5630160"/>
              <a:gd name="connsiteX12" fmla="*/ 6599484 w 12192000"/>
              <a:gd name="connsiteY12" fmla="*/ 266313 h 5630160"/>
              <a:gd name="connsiteX13" fmla="*/ 12157494 w 12192000"/>
              <a:gd name="connsiteY13" fmla="*/ 1914077 h 5630160"/>
              <a:gd name="connsiteX14" fmla="*/ 12192000 w 12192000"/>
              <a:gd name="connsiteY14" fmla="*/ 5630160 h 5630160"/>
              <a:gd name="connsiteX15" fmla="*/ 0 w 12192000"/>
              <a:gd name="connsiteY15" fmla="*/ 5630160 h 5630160"/>
              <a:gd name="connsiteX16" fmla="*/ 0 w 12192000"/>
              <a:gd name="connsiteY16" fmla="*/ 4498876 h 5630160"/>
              <a:gd name="connsiteX17" fmla="*/ 0 w 12192000"/>
              <a:gd name="connsiteY17" fmla="*/ 3421631 h 5630160"/>
              <a:gd name="connsiteX18" fmla="*/ 0 w 12192000"/>
              <a:gd name="connsiteY18" fmla="*/ 1914079 h 5630160"/>
              <a:gd name="connsiteX19" fmla="*/ 12190832 w 12192000"/>
              <a:gd name="connsiteY19" fmla="*/ 1914079 h 5630160"/>
              <a:gd name="connsiteX20" fmla="*/ 12190832 w 12192000"/>
              <a:gd name="connsiteY20" fmla="*/ 3421631 h 5630160"/>
              <a:gd name="connsiteX21" fmla="*/ 12192000 w 12192000"/>
              <a:gd name="connsiteY21" fmla="*/ 3421631 h 56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5630160">
                <a:moveTo>
                  <a:pt x="12157494" y="1914077"/>
                </a:moveTo>
                <a:lnTo>
                  <a:pt x="6096000" y="1914077"/>
                </a:lnTo>
                <a:lnTo>
                  <a:pt x="6094831" y="1914077"/>
                </a:lnTo>
                <a:lnTo>
                  <a:pt x="33337" y="1914077"/>
                </a:lnTo>
                <a:cubicBezTo>
                  <a:pt x="1983224" y="1659285"/>
                  <a:pt x="3155367" y="1521549"/>
                  <a:pt x="5591346" y="266313"/>
                </a:cubicBezTo>
                <a:lnTo>
                  <a:pt x="6094831" y="617"/>
                </a:lnTo>
                <a:lnTo>
                  <a:pt x="6094831" y="1"/>
                </a:lnTo>
                <a:lnTo>
                  <a:pt x="6094832" y="0"/>
                </a:lnTo>
                <a:lnTo>
                  <a:pt x="6095416" y="308"/>
                </a:lnTo>
                <a:lnTo>
                  <a:pt x="6095999" y="0"/>
                </a:lnTo>
                <a:lnTo>
                  <a:pt x="6096000" y="1"/>
                </a:lnTo>
                <a:lnTo>
                  <a:pt x="6096000" y="617"/>
                </a:lnTo>
                <a:lnTo>
                  <a:pt x="6599484" y="266313"/>
                </a:lnTo>
                <a:cubicBezTo>
                  <a:pt x="9035464" y="1521549"/>
                  <a:pt x="10207606" y="1659285"/>
                  <a:pt x="12157494" y="1914077"/>
                </a:cubicBezTo>
                <a:close/>
                <a:moveTo>
                  <a:pt x="12192000" y="5630160"/>
                </a:moveTo>
                <a:lnTo>
                  <a:pt x="0" y="5630160"/>
                </a:lnTo>
                <a:lnTo>
                  <a:pt x="0" y="4498876"/>
                </a:lnTo>
                <a:lnTo>
                  <a:pt x="0" y="3421631"/>
                </a:lnTo>
                <a:lnTo>
                  <a:pt x="0" y="1914079"/>
                </a:lnTo>
                <a:lnTo>
                  <a:pt x="12190832" y="1914079"/>
                </a:lnTo>
                <a:lnTo>
                  <a:pt x="12190832" y="3421631"/>
                </a:lnTo>
                <a:lnTo>
                  <a:pt x="12192000" y="342163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83202" y="3220500"/>
            <a:ext cx="12341876" cy="1708938"/>
            <a:chOff x="-58746" y="3291697"/>
            <a:chExt cx="12140523" cy="1710653"/>
          </a:xfrm>
        </p:grpSpPr>
        <p:sp>
          <p:nvSpPr>
            <p:cNvPr id="18" name="任意多边形: 形状 17"/>
            <p:cNvSpPr/>
            <p:nvPr/>
          </p:nvSpPr>
          <p:spPr>
            <a:xfrm>
              <a:off x="5985777" y="3291697"/>
              <a:ext cx="6096000"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flip="none" rotWithShape="1">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tileRect/>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flipH="1">
              <a:off x="-58746" y="3291697"/>
              <a:ext cx="6127973" cy="1710653"/>
            </a:xfrm>
            <a:custGeom>
              <a:avLst/>
              <a:gdLst>
                <a:gd name="connsiteX0" fmla="*/ 6061299 w 6061299"/>
                <a:gd name="connsiteY0" fmla="*/ 0 h 1710653"/>
                <a:gd name="connsiteX1" fmla="*/ 5973955 w 6061299"/>
                <a:gd name="connsiteY1" fmla="*/ 71619 h 1710653"/>
                <a:gd name="connsiteX2" fmla="*/ 5303807 w 6061299"/>
                <a:gd name="connsiteY2" fmla="*/ 1002731 h 1710653"/>
                <a:gd name="connsiteX3" fmla="*/ 0 w 6061299"/>
                <a:gd name="connsiteY3" fmla="*/ 1710653 h 1710653"/>
                <a:gd name="connsiteX4" fmla="*/ 216698 w 6061299"/>
                <a:gd name="connsiteY4" fmla="*/ 1594237 h 1710653"/>
                <a:gd name="connsiteX5" fmla="*/ 504653 w 6061299"/>
                <a:gd name="connsiteY5" fmla="*/ 1459615 h 1710653"/>
                <a:gd name="connsiteX6" fmla="*/ 5363924 w 6061299"/>
                <a:gd name="connsiteY6" fmla="*/ 81761 h 17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99" h="1710653">
                  <a:moveTo>
                    <a:pt x="6061299" y="0"/>
                  </a:moveTo>
                  <a:lnTo>
                    <a:pt x="5973955" y="71619"/>
                  </a:lnTo>
                  <a:cubicBezTo>
                    <a:pt x="5561030" y="412317"/>
                    <a:pt x="5508238" y="495233"/>
                    <a:pt x="5303807" y="1002731"/>
                  </a:cubicBezTo>
                  <a:cubicBezTo>
                    <a:pt x="2794000" y="910901"/>
                    <a:pt x="1748886" y="1172395"/>
                    <a:pt x="0" y="1710653"/>
                  </a:cubicBezTo>
                  <a:lnTo>
                    <a:pt x="216698" y="1594237"/>
                  </a:lnTo>
                  <a:lnTo>
                    <a:pt x="504653" y="1459615"/>
                  </a:lnTo>
                  <a:cubicBezTo>
                    <a:pt x="2636135" y="486589"/>
                    <a:pt x="3799992" y="271538"/>
                    <a:pt x="5363924" y="81761"/>
                  </a:cubicBezTo>
                  <a:close/>
                </a:path>
              </a:pathLst>
            </a:custGeom>
            <a:gradFill>
              <a:gsLst>
                <a:gs pos="33000">
                  <a:schemeClr val="bg1"/>
                </a:gs>
                <a:gs pos="51000">
                  <a:srgbClr val="E6E6E7"/>
                </a:gs>
                <a:gs pos="44000">
                  <a:schemeClr val="bg1">
                    <a:lumMod val="95000"/>
                  </a:schemeClr>
                </a:gs>
                <a:gs pos="30000">
                  <a:srgbClr val="E7E7E8"/>
                </a:gs>
                <a:gs pos="26000">
                  <a:schemeClr val="bg1"/>
                </a:gs>
                <a:gs pos="72000">
                  <a:schemeClr val="bg1"/>
                </a:gs>
                <a:gs pos="100000">
                  <a:schemeClr val="bg1"/>
                </a:gs>
              </a:gsLst>
              <a:lin ang="4800000" scaled="0"/>
            </a:gradFill>
            <a:ln>
              <a:noFill/>
            </a:ln>
            <a:effectLst>
              <a:outerShdw blurRad="228600" dist="1397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993807" y="1705229"/>
            <a:ext cx="8204386"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THANKS!</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5553075" y="4292877"/>
            <a:ext cx="1085850" cy="108585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20912" y="5371453"/>
            <a:ext cx="1950177" cy="537838"/>
          </a:xfrm>
          <a:prstGeom prst="rect">
            <a:avLst/>
          </a:prstGeom>
        </p:spPr>
      </p:pic>
      <p:grpSp>
        <p:nvGrpSpPr>
          <p:cNvPr id="7" name="组合 6"/>
          <p:cNvGrpSpPr/>
          <p:nvPr/>
        </p:nvGrpSpPr>
        <p:grpSpPr>
          <a:xfrm>
            <a:off x="5574030" y="4292600"/>
            <a:ext cx="1085850" cy="1085850"/>
            <a:chOff x="11236" y="6127"/>
            <a:chExt cx="1710" cy="1710"/>
          </a:xfrm>
        </p:grpSpPr>
        <p:sp>
          <p:nvSpPr>
            <p:cNvPr id="2" name="椭圆 1"/>
            <p:cNvSpPr/>
            <p:nvPr/>
          </p:nvSpPr>
          <p:spPr>
            <a:xfrm>
              <a:off x="11236" y="6127"/>
              <a:ext cx="1710" cy="171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11324" y="6238"/>
              <a:ext cx="1533" cy="1488"/>
            </a:xfrm>
            <a:prstGeom prst="ellipse">
              <a:avLst/>
            </a:prstGeom>
            <a:noFill/>
            <a:ln w="9525">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E074983-E3BD-42FF-BE79-BE26CC5BFD07}"/>
              </a:ext>
            </a:extLst>
          </p:cNvPr>
          <p:cNvSpPr txBox="1"/>
          <p:nvPr>
            <p:custDataLst>
              <p:tags r:id="rId2"/>
            </p:custDataLst>
          </p:nvPr>
        </p:nvSpPr>
        <p:spPr>
          <a:xfrm>
            <a:off x="1170215" y="1843314"/>
            <a:ext cx="97536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课堂互动：什么是高质量数据集？为什么要建设高质量数据集？数据质量低有哪些危害？</a:t>
            </a:r>
          </a:p>
        </p:txBody>
      </p:sp>
      <p:sp>
        <p:nvSpPr>
          <p:cNvPr id="9" name="矩形: 圆角 8">
            <a:extLst>
              <a:ext uri="{FF2B5EF4-FFF2-40B4-BE49-F238E27FC236}">
                <a16:creationId xmlns:a16="http://schemas.microsoft.com/office/drawing/2014/main" id="{28879F00-84B1-480A-B7DD-33B1DCEE8D83}"/>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4" name="组合 13">
            <a:extLst>
              <a:ext uri="{FF2B5EF4-FFF2-40B4-BE49-F238E27FC236}">
                <a16:creationId xmlns:a16="http://schemas.microsoft.com/office/drawing/2014/main" id="{6D5C5ABB-9B49-413C-89D2-1557EE385984}"/>
              </a:ext>
            </a:extLst>
          </p:cNvPr>
          <p:cNvGrpSpPr/>
          <p:nvPr>
            <p:custDataLst>
              <p:tags r:id="rId4"/>
            </p:custDataLst>
          </p:nvPr>
        </p:nvGrpSpPr>
        <p:grpSpPr>
          <a:xfrm>
            <a:off x="0" y="0"/>
            <a:ext cx="12192000" cy="635000"/>
            <a:chOff x="0" y="0"/>
            <a:chExt cx="12192000" cy="635000"/>
          </a:xfrm>
        </p:grpSpPr>
        <p:sp>
          <p:nvSpPr>
            <p:cNvPr id="10" name="TitleBackground">
              <a:extLst>
                <a:ext uri="{FF2B5EF4-FFF2-40B4-BE49-F238E27FC236}">
                  <a16:creationId xmlns:a16="http://schemas.microsoft.com/office/drawing/2014/main" id="{65702571-E0A7-425A-8311-08FEAF660F9E}"/>
                </a:ext>
              </a:extLst>
            </p:cNvPr>
            <p:cNvSpPr/>
            <p:nvPr>
              <p:custDataLst>
                <p:tags r:id="rId6"/>
              </p:custDataLst>
            </p:nvPr>
          </p:nvSpPr>
          <p:spPr>
            <a:xfrm>
              <a:off x="0" y="0"/>
              <a:ext cx="12192000" cy="635000"/>
            </a:xfrm>
            <a:prstGeom prst="rect">
              <a:avLst/>
            </a:prstGeom>
            <a:solidFill>
              <a:srgbClr val="F6F7F8"/>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olorBlock">
              <a:extLst>
                <a:ext uri="{FF2B5EF4-FFF2-40B4-BE49-F238E27FC236}">
                  <a16:creationId xmlns:a16="http://schemas.microsoft.com/office/drawing/2014/main" id="{22C1D415-783D-4C48-8B7A-46708C64C270}"/>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TypeText">
              <a:extLst>
                <a:ext uri="{FF2B5EF4-FFF2-40B4-BE49-F238E27FC236}">
                  <a16:creationId xmlns:a16="http://schemas.microsoft.com/office/drawing/2014/main" id="{BE20FB59-FF70-414B-A623-6A4F9048FC7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3" name="TipText">
              <a:extLst>
                <a:ext uri="{FF2B5EF4-FFF2-40B4-BE49-F238E27FC236}">
                  <a16:creationId xmlns:a16="http://schemas.microsoft.com/office/drawing/2014/main" id="{52E4CDE2-8EB5-4541-872A-5DAA2A92675E}"/>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2304DFAA-4B41-4FD1-B25B-B1E8390D4D27}"/>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86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5" name="矩形: 圆角 4">
            <a:extLst>
              <a:ext uri="{FF2B5EF4-FFF2-40B4-BE49-F238E27FC236}">
                <a16:creationId xmlns:a16="http://schemas.microsoft.com/office/drawing/2014/main" id="{CF76522D-96AD-48F6-AF67-C58EC51D7D22}"/>
              </a:ext>
            </a:extLst>
          </p:cNvPr>
          <p:cNvSpPr/>
          <p:nvPr/>
        </p:nvSpPr>
        <p:spPr>
          <a:xfrm>
            <a:off x="730250" y="1843909"/>
            <a:ext cx="1562100" cy="5588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需要什么数据集？</a:t>
            </a:r>
          </a:p>
        </p:txBody>
      </p:sp>
      <p:sp>
        <p:nvSpPr>
          <p:cNvPr id="14" name="矩形: 圆角 13">
            <a:extLst>
              <a:ext uri="{FF2B5EF4-FFF2-40B4-BE49-F238E27FC236}">
                <a16:creationId xmlns:a16="http://schemas.microsoft.com/office/drawing/2014/main" id="{DD7079A3-5442-4A22-A834-794B0C312B9D}"/>
              </a:ext>
            </a:extLst>
          </p:cNvPr>
          <p:cNvSpPr/>
          <p:nvPr/>
        </p:nvSpPr>
        <p:spPr>
          <a:xfrm>
            <a:off x="730250" y="4480426"/>
            <a:ext cx="1562100" cy="5588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怎样评估数据集质量？</a:t>
            </a:r>
          </a:p>
        </p:txBody>
      </p:sp>
      <p:sp>
        <p:nvSpPr>
          <p:cNvPr id="10" name="矩形 9">
            <a:extLst>
              <a:ext uri="{FF2B5EF4-FFF2-40B4-BE49-F238E27FC236}">
                <a16:creationId xmlns:a16="http://schemas.microsoft.com/office/drawing/2014/main" id="{AAB52CA5-65CF-46C1-B16B-05245A2827F2}"/>
              </a:ext>
            </a:extLst>
          </p:cNvPr>
          <p:cNvSpPr/>
          <p:nvPr/>
        </p:nvSpPr>
        <p:spPr>
          <a:xfrm>
            <a:off x="4197350" y="1386709"/>
            <a:ext cx="7486650" cy="7366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高质量数据集</a:t>
            </a:r>
            <a:r>
              <a:rPr lang="zh-CN" altLang="en-US" dirty="0"/>
              <a:t>是指用于训练、验证和优化人工智能大模型而收集、整理、标注形成的覆盖行业核心专业知识和生产经营活动信息的</a:t>
            </a:r>
            <a:r>
              <a:rPr lang="zh-CN" altLang="en-US" dirty="0">
                <a:solidFill>
                  <a:srgbClr val="9D1223"/>
                </a:solidFill>
              </a:rPr>
              <a:t>数据资源集合</a:t>
            </a:r>
            <a:r>
              <a:rPr lang="zh-CN" altLang="en-US" dirty="0"/>
              <a:t>。</a:t>
            </a:r>
          </a:p>
        </p:txBody>
      </p:sp>
      <p:sp>
        <p:nvSpPr>
          <p:cNvPr id="15" name="矩形 14">
            <a:extLst>
              <a:ext uri="{FF2B5EF4-FFF2-40B4-BE49-F238E27FC236}">
                <a16:creationId xmlns:a16="http://schemas.microsoft.com/office/drawing/2014/main" id="{C36CF72E-6830-4529-8044-0F5D1045EF3F}"/>
              </a:ext>
            </a:extLst>
          </p:cNvPr>
          <p:cNvSpPr/>
          <p:nvPr/>
        </p:nvSpPr>
        <p:spPr>
          <a:xfrm>
            <a:off x="4197350" y="2288409"/>
            <a:ext cx="7486650" cy="48895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zh-CN" altLang="en-US" b="1" dirty="0"/>
              <a:t>“三高”特征：</a:t>
            </a:r>
            <a:r>
              <a:rPr lang="zh-CN" altLang="en-US" dirty="0"/>
              <a:t>高价值应用、高知识密度、高技术含量</a:t>
            </a:r>
          </a:p>
        </p:txBody>
      </p:sp>
      <p:cxnSp>
        <p:nvCxnSpPr>
          <p:cNvPr id="18" name="连接符: 肘形 17">
            <a:extLst>
              <a:ext uri="{FF2B5EF4-FFF2-40B4-BE49-F238E27FC236}">
                <a16:creationId xmlns:a16="http://schemas.microsoft.com/office/drawing/2014/main" id="{609179BD-C03B-42CE-B651-0BBFECAC3FF8}"/>
              </a:ext>
            </a:extLst>
          </p:cNvPr>
          <p:cNvCxnSpPr>
            <a:stCxn id="5" idx="3"/>
            <a:endCxn id="10" idx="1"/>
          </p:cNvCxnSpPr>
          <p:nvPr/>
        </p:nvCxnSpPr>
        <p:spPr>
          <a:xfrm flipV="1">
            <a:off x="2292350" y="1755009"/>
            <a:ext cx="1905000" cy="36830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连接符: 肘形 19">
            <a:extLst>
              <a:ext uri="{FF2B5EF4-FFF2-40B4-BE49-F238E27FC236}">
                <a16:creationId xmlns:a16="http://schemas.microsoft.com/office/drawing/2014/main" id="{714F8832-77FC-448F-B103-2B1ABA717824}"/>
              </a:ext>
            </a:extLst>
          </p:cNvPr>
          <p:cNvCxnSpPr>
            <a:stCxn id="5" idx="3"/>
            <a:endCxn id="15" idx="1"/>
          </p:cNvCxnSpPr>
          <p:nvPr/>
        </p:nvCxnSpPr>
        <p:spPr>
          <a:xfrm>
            <a:off x="2292350" y="2123309"/>
            <a:ext cx="1905000" cy="40957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4DF198BE-FD20-472D-9690-0C2ACAF0B9DE}"/>
              </a:ext>
            </a:extLst>
          </p:cNvPr>
          <p:cNvCxnSpPr>
            <a:cxnSpLocks/>
            <a:stCxn id="14" idx="3"/>
          </p:cNvCxnSpPr>
          <p:nvPr/>
        </p:nvCxnSpPr>
        <p:spPr>
          <a:xfrm>
            <a:off x="2292350" y="4759826"/>
            <a:ext cx="20239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矩形 26">
            <a:extLst>
              <a:ext uri="{FF2B5EF4-FFF2-40B4-BE49-F238E27FC236}">
                <a16:creationId xmlns:a16="http://schemas.microsoft.com/office/drawing/2014/main" id="{AA76D198-F048-42A0-AF9B-88D76E50370D}"/>
              </a:ext>
            </a:extLst>
          </p:cNvPr>
          <p:cNvSpPr/>
          <p:nvPr/>
        </p:nvSpPr>
        <p:spPr>
          <a:xfrm>
            <a:off x="444500" y="5365751"/>
            <a:ext cx="2920175" cy="520452"/>
          </a:xfrm>
          <a:prstGeom prst="rect">
            <a:avLst/>
          </a:prstGeom>
          <a:ln w="1905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altLang="zh-CN" sz="1600" b="1" dirty="0"/>
              <a:t>12</a:t>
            </a:r>
            <a:r>
              <a:rPr lang="zh-CN" altLang="en-US" sz="1600" b="1" dirty="0"/>
              <a:t>个一级指标、</a:t>
            </a:r>
            <a:r>
              <a:rPr lang="en-US" altLang="zh-CN" sz="1600" b="1" dirty="0"/>
              <a:t>36</a:t>
            </a:r>
            <a:r>
              <a:rPr lang="zh-CN" altLang="en-US" sz="1600" b="1" dirty="0"/>
              <a:t>个二级指标</a:t>
            </a:r>
          </a:p>
        </p:txBody>
      </p:sp>
      <p:sp>
        <p:nvSpPr>
          <p:cNvPr id="28" name="文本框 27">
            <a:extLst>
              <a:ext uri="{FF2B5EF4-FFF2-40B4-BE49-F238E27FC236}">
                <a16:creationId xmlns:a16="http://schemas.microsoft.com/office/drawing/2014/main" id="{B5F9D4EF-4F9A-4CB1-A266-1A790C487707}"/>
              </a:ext>
            </a:extLst>
          </p:cNvPr>
          <p:cNvSpPr txBox="1"/>
          <p:nvPr/>
        </p:nvSpPr>
        <p:spPr>
          <a:xfrm>
            <a:off x="444500" y="816882"/>
            <a:ext cx="10941050" cy="646331"/>
          </a:xfrm>
          <a:prstGeom prst="rect">
            <a:avLst/>
          </a:prstGeom>
          <a:noFill/>
        </p:spPr>
        <p:txBody>
          <a:bodyPr wrap="square" rtlCol="0">
            <a:spAutoFit/>
          </a:bodyPr>
          <a:lstStyle/>
          <a:p>
            <a:r>
              <a:rPr lang="zh-CN" altLang="en-US" dirty="0">
                <a:hlinkClick r:id="rId4"/>
              </a:rPr>
              <a:t>中国信通院、清华大学计算社会科学与国家治理实验室、中国人工智能产业发展联盟数据委员会</a:t>
            </a:r>
            <a:r>
              <a:rPr lang="en-US" altLang="zh-CN" dirty="0">
                <a:hlinkClick r:id="rId4"/>
              </a:rPr>
              <a:t>《</a:t>
            </a:r>
            <a:r>
              <a:rPr lang="zh-CN" altLang="en-US" dirty="0">
                <a:hlinkClick r:id="rId4"/>
              </a:rPr>
              <a:t>人工智能高质量数据集建设指南</a:t>
            </a:r>
            <a:r>
              <a:rPr lang="en-US" altLang="zh-CN" dirty="0">
                <a:hlinkClick r:id="rId4"/>
              </a:rPr>
              <a:t>》2025</a:t>
            </a:r>
            <a:r>
              <a:rPr lang="zh-CN" altLang="en-US" dirty="0">
                <a:hlinkClick r:id="rId4"/>
              </a:rPr>
              <a:t>年</a:t>
            </a:r>
            <a:r>
              <a:rPr lang="en-US" altLang="zh-CN" dirty="0">
                <a:hlinkClick r:id="rId4"/>
              </a:rPr>
              <a:t>7</a:t>
            </a:r>
            <a:r>
              <a:rPr lang="zh-CN" altLang="en-US" dirty="0">
                <a:hlinkClick r:id="rId4"/>
              </a:rPr>
              <a:t>月</a:t>
            </a:r>
            <a:endParaRPr lang="zh-CN" altLang="en-US" dirty="0"/>
          </a:p>
        </p:txBody>
      </p:sp>
      <p:pic>
        <p:nvPicPr>
          <p:cNvPr id="3" name="图片 2">
            <a:extLst>
              <a:ext uri="{FF2B5EF4-FFF2-40B4-BE49-F238E27FC236}">
                <a16:creationId xmlns:a16="http://schemas.microsoft.com/office/drawing/2014/main" id="{89F39D80-F8F9-4919-A970-6FF4D9D3272F}"/>
              </a:ext>
            </a:extLst>
          </p:cNvPr>
          <p:cNvPicPr>
            <a:picLocks noChangeAspect="1"/>
          </p:cNvPicPr>
          <p:nvPr/>
        </p:nvPicPr>
        <p:blipFill>
          <a:blip r:embed="rId5"/>
          <a:stretch>
            <a:fillRect/>
          </a:stretch>
        </p:blipFill>
        <p:spPr>
          <a:xfrm>
            <a:off x="4357605" y="3000498"/>
            <a:ext cx="2511753" cy="3695205"/>
          </a:xfrm>
          <a:prstGeom prst="rect">
            <a:avLst/>
          </a:prstGeom>
        </p:spPr>
      </p:pic>
      <p:pic>
        <p:nvPicPr>
          <p:cNvPr id="6" name="图片 5">
            <a:extLst>
              <a:ext uri="{FF2B5EF4-FFF2-40B4-BE49-F238E27FC236}">
                <a16:creationId xmlns:a16="http://schemas.microsoft.com/office/drawing/2014/main" id="{D596D6AB-C6E2-4204-B072-7383CF11ED9C}"/>
              </a:ext>
            </a:extLst>
          </p:cNvPr>
          <p:cNvPicPr>
            <a:picLocks noChangeAspect="1"/>
          </p:cNvPicPr>
          <p:nvPr/>
        </p:nvPicPr>
        <p:blipFill>
          <a:blip r:embed="rId6"/>
          <a:stretch>
            <a:fillRect/>
          </a:stretch>
        </p:blipFill>
        <p:spPr>
          <a:xfrm>
            <a:off x="6981933" y="2870188"/>
            <a:ext cx="2312488" cy="3924477"/>
          </a:xfrm>
          <a:prstGeom prst="rect">
            <a:avLst/>
          </a:prstGeom>
        </p:spPr>
      </p:pic>
      <p:pic>
        <p:nvPicPr>
          <p:cNvPr id="9" name="图片 8">
            <a:extLst>
              <a:ext uri="{FF2B5EF4-FFF2-40B4-BE49-F238E27FC236}">
                <a16:creationId xmlns:a16="http://schemas.microsoft.com/office/drawing/2014/main" id="{054E8DD2-0345-4440-9135-B54CEABCC918}"/>
              </a:ext>
            </a:extLst>
          </p:cNvPr>
          <p:cNvPicPr>
            <a:picLocks noChangeAspect="1"/>
          </p:cNvPicPr>
          <p:nvPr/>
        </p:nvPicPr>
        <p:blipFill>
          <a:blip r:embed="rId7"/>
          <a:stretch>
            <a:fillRect/>
          </a:stretch>
        </p:blipFill>
        <p:spPr>
          <a:xfrm>
            <a:off x="9448229" y="3273631"/>
            <a:ext cx="2653687" cy="3126526"/>
          </a:xfrm>
          <a:prstGeom prst="rect">
            <a:avLst/>
          </a:prstGeom>
        </p:spPr>
      </p:pic>
    </p:spTree>
    <p:custDataLst>
      <p:tags r:id="rId1"/>
    </p:custDataLst>
    <p:extLst>
      <p:ext uri="{BB962C8B-B14F-4D97-AF65-F5344CB8AC3E}">
        <p14:creationId xmlns:p14="http://schemas.microsoft.com/office/powerpoint/2010/main" val="408551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0" grpId="0" animBg="1"/>
      <p:bldP spid="15"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96912" y="353331"/>
            <a:ext cx="6891420" cy="441325"/>
          </a:xfrm>
        </p:spPr>
        <p:txBody>
          <a:bodyPr/>
          <a:lstStyle/>
          <a:p>
            <a:r>
              <a:rPr lang="zh-CN" altLang="en-US" dirty="0">
                <a:solidFill>
                  <a:schemeClr val="accent1"/>
                </a:solidFill>
              </a:rPr>
              <a:t>第一节 人工智能技术的元素和构成</a:t>
            </a:r>
          </a:p>
        </p:txBody>
      </p:sp>
      <p:sp>
        <p:nvSpPr>
          <p:cNvPr id="12" name="矩形: 圆角 11">
            <a:extLst>
              <a:ext uri="{FF2B5EF4-FFF2-40B4-BE49-F238E27FC236}">
                <a16:creationId xmlns:a16="http://schemas.microsoft.com/office/drawing/2014/main" id="{D3E625B8-A9D4-4F19-9BE3-92815010A7AC}"/>
              </a:ext>
            </a:extLst>
          </p:cNvPr>
          <p:cNvSpPr/>
          <p:nvPr/>
        </p:nvSpPr>
        <p:spPr>
          <a:xfrm>
            <a:off x="550254" y="3503160"/>
            <a:ext cx="1562100" cy="55880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t>如何建设数据集？</a:t>
            </a:r>
          </a:p>
        </p:txBody>
      </p:sp>
      <p:cxnSp>
        <p:nvCxnSpPr>
          <p:cNvPr id="4" name="直接箭头连接符 3">
            <a:extLst>
              <a:ext uri="{FF2B5EF4-FFF2-40B4-BE49-F238E27FC236}">
                <a16:creationId xmlns:a16="http://schemas.microsoft.com/office/drawing/2014/main" id="{5BBCA325-4AE6-47AC-A1A6-36BEE98B27E8}"/>
              </a:ext>
            </a:extLst>
          </p:cNvPr>
          <p:cNvCxnSpPr>
            <a:cxnSpLocks/>
            <a:stCxn id="12" idx="3"/>
            <a:endCxn id="2" idx="1"/>
          </p:cNvCxnSpPr>
          <p:nvPr/>
        </p:nvCxnSpPr>
        <p:spPr>
          <a:xfrm>
            <a:off x="2112354" y="3782560"/>
            <a:ext cx="9265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 name="组合 2">
            <a:extLst>
              <a:ext uri="{FF2B5EF4-FFF2-40B4-BE49-F238E27FC236}">
                <a16:creationId xmlns:a16="http://schemas.microsoft.com/office/drawing/2014/main" id="{811CE7EB-4F0D-464D-A8E7-458FA48F5416}"/>
              </a:ext>
            </a:extLst>
          </p:cNvPr>
          <p:cNvGrpSpPr/>
          <p:nvPr/>
        </p:nvGrpSpPr>
        <p:grpSpPr>
          <a:xfrm>
            <a:off x="3038951" y="1180895"/>
            <a:ext cx="8729482" cy="4667455"/>
            <a:chOff x="3038951" y="1180895"/>
            <a:chExt cx="8729482" cy="4667455"/>
          </a:xfrm>
        </p:grpSpPr>
        <p:pic>
          <p:nvPicPr>
            <p:cNvPr id="2" name="图片 1">
              <a:extLst>
                <a:ext uri="{FF2B5EF4-FFF2-40B4-BE49-F238E27FC236}">
                  <a16:creationId xmlns:a16="http://schemas.microsoft.com/office/drawing/2014/main" id="{B2D4DEB9-7C35-46E9-AA27-09F2DCB9BFB7}"/>
                </a:ext>
              </a:extLst>
            </p:cNvPr>
            <p:cNvPicPr>
              <a:picLocks noChangeAspect="1"/>
            </p:cNvPicPr>
            <p:nvPr/>
          </p:nvPicPr>
          <p:blipFill>
            <a:blip r:embed="rId4"/>
            <a:stretch>
              <a:fillRect/>
            </a:stretch>
          </p:blipFill>
          <p:spPr>
            <a:xfrm>
              <a:off x="3038951" y="1716769"/>
              <a:ext cx="8729482" cy="4131581"/>
            </a:xfrm>
            <a:prstGeom prst="rect">
              <a:avLst/>
            </a:prstGeom>
            <a:ln w="19050">
              <a:solidFill>
                <a:schemeClr val="accent1"/>
              </a:solidFill>
            </a:ln>
          </p:spPr>
        </p:pic>
        <p:sp>
          <p:nvSpPr>
            <p:cNvPr id="7" name="文本框 6">
              <a:extLst>
                <a:ext uri="{FF2B5EF4-FFF2-40B4-BE49-F238E27FC236}">
                  <a16:creationId xmlns:a16="http://schemas.microsoft.com/office/drawing/2014/main" id="{5D8E1B40-1F6C-4685-B76E-5B9E0368D457}"/>
                </a:ext>
              </a:extLst>
            </p:cNvPr>
            <p:cNvSpPr txBox="1"/>
            <p:nvPr/>
          </p:nvSpPr>
          <p:spPr>
            <a:xfrm>
              <a:off x="4637366" y="1180895"/>
              <a:ext cx="6070600" cy="461665"/>
            </a:xfrm>
            <a:prstGeom prst="rect">
              <a:avLst/>
            </a:prstGeom>
            <a:noFill/>
          </p:spPr>
          <p:txBody>
            <a:bodyPr wrap="square" rtlCol="0">
              <a:spAutoFit/>
            </a:bodyPr>
            <a:lstStyle/>
            <a:p>
              <a:pPr algn="ctr"/>
              <a:r>
                <a:rPr lang="zh-CN" altLang="en-US" sz="2400" b="1" dirty="0">
                  <a:solidFill>
                    <a:srgbClr val="AE282F"/>
                  </a:solidFill>
                </a:rPr>
                <a:t>高质量数据集建设“三步走”战略</a:t>
              </a:r>
            </a:p>
          </p:txBody>
        </p:sp>
      </p:grpSp>
    </p:spTree>
    <p:custDataLst>
      <p:tags r:id="rId1"/>
    </p:custDataLst>
    <p:extLst>
      <p:ext uri="{BB962C8B-B14F-4D97-AF65-F5344CB8AC3E}">
        <p14:creationId xmlns:p14="http://schemas.microsoft.com/office/powerpoint/2010/main" val="267495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宽&quot;,&quot;HeaderHeight&quot;:10.612244897959188,&quot;FooterHeight&quot;:10.0,&quot;SideMargin&quot;:6.4,&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ISLIDE.ICON" val="#46247;"/>
</p:tagLst>
</file>

<file path=ppt/tags/tag105.xml><?xml version="1.0" encoding="utf-8"?>
<p:tagLst xmlns:a="http://schemas.openxmlformats.org/drawingml/2006/main" xmlns:r="http://schemas.openxmlformats.org/officeDocument/2006/relationships" xmlns:p="http://schemas.openxmlformats.org/presentationml/2006/main">
  <p:tag name="ISLIDE.ICON" val="#46247;"/>
</p:tagLst>
</file>

<file path=ppt/tags/tag106.xml><?xml version="1.0" encoding="utf-8"?>
<p:tagLst xmlns:a="http://schemas.openxmlformats.org/drawingml/2006/main" xmlns:r="http://schemas.openxmlformats.org/officeDocument/2006/relationships" xmlns:p="http://schemas.openxmlformats.org/presentationml/2006/main">
  <p:tag name="ISLIDE.ICON" val="#46247;"/>
</p:tagLst>
</file>

<file path=ppt/tags/tag107.xml><?xml version="1.0" encoding="utf-8"?>
<p:tagLst xmlns:a="http://schemas.openxmlformats.org/drawingml/2006/main" xmlns:r="http://schemas.openxmlformats.org/officeDocument/2006/relationships" xmlns:p="http://schemas.openxmlformats.org/presentationml/2006/main">
  <p:tag name="ISLIDE.ICON" val="#46247;"/>
</p:tagLst>
</file>

<file path=ppt/tags/tag108.xml><?xml version="1.0" encoding="utf-8"?>
<p:tagLst xmlns:a="http://schemas.openxmlformats.org/drawingml/2006/main" xmlns:r="http://schemas.openxmlformats.org/officeDocument/2006/relationships" xmlns:p="http://schemas.openxmlformats.org/presentationml/2006/main">
  <p:tag name="ISLIDE.ICON" val="#46247;"/>
</p:tagLst>
</file>

<file path=ppt/tags/tag109.xml><?xml version="1.0" encoding="utf-8"?>
<p:tagLst xmlns:a="http://schemas.openxmlformats.org/drawingml/2006/main" xmlns:r="http://schemas.openxmlformats.org/officeDocument/2006/relationships" xmlns:p="http://schemas.openxmlformats.org/presentationml/2006/main">
  <p:tag name="ISLIDE.ICON" val="#46247;"/>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ISLIDE.ICON" val="#46247;"/>
</p:tagLst>
</file>

<file path=ppt/tags/tag11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ISLIDE.ICON" val="#46247;"/>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ISLIDE.ICON" val="#46247;"/>
</p:tagLst>
</file>

<file path=ppt/tags/tag142.xml><?xml version="1.0" encoding="utf-8"?>
<p:tagLst xmlns:a="http://schemas.openxmlformats.org/drawingml/2006/main" xmlns:r="http://schemas.openxmlformats.org/officeDocument/2006/relationships" xmlns:p="http://schemas.openxmlformats.org/presentationml/2006/main">
  <p:tag name="ISLIDE.ICON" val="#46247;"/>
</p:tagLst>
</file>

<file path=ppt/tags/tag143.xml><?xml version="1.0" encoding="utf-8"?>
<p:tagLst xmlns:a="http://schemas.openxmlformats.org/drawingml/2006/main" xmlns:r="http://schemas.openxmlformats.org/officeDocument/2006/relationships" xmlns:p="http://schemas.openxmlformats.org/presentationml/2006/main">
  <p:tag name="ISLIDE.ICON" val="#46247;"/>
</p:tagLst>
</file>

<file path=ppt/tags/tag144.xml><?xml version="1.0" encoding="utf-8"?>
<p:tagLst xmlns:a="http://schemas.openxmlformats.org/drawingml/2006/main" xmlns:r="http://schemas.openxmlformats.org/officeDocument/2006/relationships" xmlns:p="http://schemas.openxmlformats.org/presentationml/2006/main">
  <p:tag name="ISLIDE.ICON" val="#46247;"/>
</p:tagLst>
</file>

<file path=ppt/tags/tag145.xml><?xml version="1.0" encoding="utf-8"?>
<p:tagLst xmlns:a="http://schemas.openxmlformats.org/drawingml/2006/main" xmlns:r="http://schemas.openxmlformats.org/officeDocument/2006/relationships" xmlns:p="http://schemas.openxmlformats.org/presentationml/2006/main">
  <p:tag name="ISLIDE.ICON" val="#46247;"/>
</p:tagLst>
</file>

<file path=ppt/tags/tag146.xml><?xml version="1.0" encoding="utf-8"?>
<p:tagLst xmlns:a="http://schemas.openxmlformats.org/drawingml/2006/main" xmlns:r="http://schemas.openxmlformats.org/officeDocument/2006/relationships" xmlns:p="http://schemas.openxmlformats.org/presentationml/2006/main">
  <p:tag name="ISLIDE.ICON" val="#46247;"/>
</p:tagLst>
</file>

<file path=ppt/tags/tag15.xml><?xml version="1.0" encoding="utf-8"?>
<p:tagLst xmlns:a="http://schemas.openxmlformats.org/drawingml/2006/main" xmlns:r="http://schemas.openxmlformats.org/officeDocument/2006/relationships" xmlns:p="http://schemas.openxmlformats.org/presentationml/2006/main">
  <p:tag name="ISLIDE.ICON" val="#46247;"/>
</p:tagLst>
</file>

<file path=ppt/tags/tag16.xml><?xml version="1.0" encoding="utf-8"?>
<p:tagLst xmlns:a="http://schemas.openxmlformats.org/drawingml/2006/main" xmlns:r="http://schemas.openxmlformats.org/officeDocument/2006/relationships" xmlns:p="http://schemas.openxmlformats.org/presentationml/2006/main">
  <p:tag name="ISLIDE.ICON" val="#46247;"/>
</p:tagLst>
</file>

<file path=ppt/tags/tag17.xml><?xml version="1.0" encoding="utf-8"?>
<p:tagLst xmlns:a="http://schemas.openxmlformats.org/drawingml/2006/main" xmlns:r="http://schemas.openxmlformats.org/officeDocument/2006/relationships" xmlns:p="http://schemas.openxmlformats.org/presentationml/2006/main">
  <p:tag name="ISLIDE.ICON" val="#46247;"/>
</p:tagLst>
</file>

<file path=ppt/tags/tag18.xml><?xml version="1.0" encoding="utf-8"?>
<p:tagLst xmlns:a="http://schemas.openxmlformats.org/drawingml/2006/main" xmlns:r="http://schemas.openxmlformats.org/officeDocument/2006/relationships" xmlns:p="http://schemas.openxmlformats.org/presentationml/2006/main">
  <p:tag name="ISLIDE.ICON" val="#46247;"/>
</p:tagLst>
</file>

<file path=ppt/tags/tag19.xml><?xml version="1.0" encoding="utf-8"?>
<p:tagLst xmlns:a="http://schemas.openxmlformats.org/drawingml/2006/main" xmlns:r="http://schemas.openxmlformats.org/officeDocument/2006/relationships" xmlns:p="http://schemas.openxmlformats.org/presentationml/2006/main">
  <p:tag name="ISLIDE.ICON" val="#46247;"/>
</p:tagLst>
</file>

<file path=ppt/tags/tag2.xml><?xml version="1.0" encoding="utf-8"?>
<p:tagLst xmlns:a="http://schemas.openxmlformats.org/drawingml/2006/main" xmlns:r="http://schemas.openxmlformats.org/officeDocument/2006/relationships" xmlns:p="http://schemas.openxmlformats.org/presentationml/2006/main">
  <p:tag name="ISLIDE.ICON" val="#46247;"/>
</p:tagLst>
</file>

<file path=ppt/tags/tag20.xml><?xml version="1.0" encoding="utf-8"?>
<p:tagLst xmlns:a="http://schemas.openxmlformats.org/drawingml/2006/main" xmlns:r="http://schemas.openxmlformats.org/officeDocument/2006/relationships" xmlns:p="http://schemas.openxmlformats.org/presentationml/2006/main">
  <p:tag name="ISLIDE.ICON" val="#46247;"/>
</p:tagLst>
</file>

<file path=ppt/tags/tag21.xml><?xml version="1.0" encoding="utf-8"?>
<p:tagLst xmlns:a="http://schemas.openxmlformats.org/drawingml/2006/main" xmlns:r="http://schemas.openxmlformats.org/officeDocument/2006/relationships" xmlns:p="http://schemas.openxmlformats.org/presentationml/2006/main">
  <p:tag name="ISLIDE.ICON" val="#46247;"/>
</p:tagLst>
</file>

<file path=ppt/tags/tag22.xml><?xml version="1.0" encoding="utf-8"?>
<p:tagLst xmlns:a="http://schemas.openxmlformats.org/drawingml/2006/main" xmlns:r="http://schemas.openxmlformats.org/officeDocument/2006/relationships" xmlns:p="http://schemas.openxmlformats.org/presentationml/2006/main">
  <p:tag name="ISLIDE.ICON" val="#46247;"/>
</p:tagLst>
</file>

<file path=ppt/tags/tag23.xml><?xml version="1.0" encoding="utf-8"?>
<p:tagLst xmlns:a="http://schemas.openxmlformats.org/drawingml/2006/main" xmlns:r="http://schemas.openxmlformats.org/officeDocument/2006/relationships" xmlns:p="http://schemas.openxmlformats.org/presentationml/2006/main">
  <p:tag name="ISLIDE.ICON" val="#46247;"/>
</p:tagLst>
</file>

<file path=ppt/tags/tag24.xml><?xml version="1.0" encoding="utf-8"?>
<p:tagLst xmlns:a="http://schemas.openxmlformats.org/drawingml/2006/main" xmlns:r="http://schemas.openxmlformats.org/officeDocument/2006/relationships" xmlns:p="http://schemas.openxmlformats.org/presentationml/2006/main">
  <p:tag name="ISLIDE.ICON" val="#46247;"/>
</p:tagLst>
</file>

<file path=ppt/tags/tag25.xml><?xml version="1.0" encoding="utf-8"?>
<p:tagLst xmlns:a="http://schemas.openxmlformats.org/drawingml/2006/main" xmlns:r="http://schemas.openxmlformats.org/officeDocument/2006/relationships" xmlns:p="http://schemas.openxmlformats.org/presentationml/2006/main">
  <p:tag name="ISLIDE.ICON" val="#46247;"/>
</p:tagLst>
</file>

<file path=ppt/tags/tag26.xml><?xml version="1.0" encoding="utf-8"?>
<p:tagLst xmlns:a="http://schemas.openxmlformats.org/drawingml/2006/main" xmlns:r="http://schemas.openxmlformats.org/officeDocument/2006/relationships" xmlns:p="http://schemas.openxmlformats.org/presentationml/2006/main">
  <p:tag name="ISLIDE.ICON" val="#46247;"/>
</p:tagLst>
</file>

<file path=ppt/tags/tag27.xml><?xml version="1.0" encoding="utf-8"?>
<p:tagLst xmlns:a="http://schemas.openxmlformats.org/drawingml/2006/main" xmlns:r="http://schemas.openxmlformats.org/officeDocument/2006/relationships" xmlns:p="http://schemas.openxmlformats.org/presentationml/2006/main">
  <p:tag name="ISLIDE.ICON" val="#46247;"/>
</p:tagLst>
</file>

<file path=ppt/tags/tag28.xml><?xml version="1.0" encoding="utf-8"?>
<p:tagLst xmlns:a="http://schemas.openxmlformats.org/drawingml/2006/main" xmlns:r="http://schemas.openxmlformats.org/officeDocument/2006/relationships" xmlns:p="http://schemas.openxmlformats.org/presentationml/2006/main">
  <p:tag name="ISLIDE.ICON" val="#46247;"/>
</p:tagLst>
</file>

<file path=ppt/tags/tag29.xml><?xml version="1.0" encoding="utf-8"?>
<p:tagLst xmlns:a="http://schemas.openxmlformats.org/drawingml/2006/main" xmlns:r="http://schemas.openxmlformats.org/officeDocument/2006/relationships" xmlns:p="http://schemas.openxmlformats.org/presentationml/2006/main">
  <p:tag name="ISLIDE.ICON" val="#46247;"/>
</p:tagLst>
</file>

<file path=ppt/tags/tag3.xml><?xml version="1.0" encoding="utf-8"?>
<p:tagLst xmlns:a="http://schemas.openxmlformats.org/drawingml/2006/main" xmlns:r="http://schemas.openxmlformats.org/officeDocument/2006/relationships" xmlns:p="http://schemas.openxmlformats.org/presentationml/2006/main">
  <p:tag name="ISLIDE.ICON" val="#46247;"/>
</p:tagLst>
</file>

<file path=ppt/tags/tag30.xml><?xml version="1.0" encoding="utf-8"?>
<p:tagLst xmlns:a="http://schemas.openxmlformats.org/drawingml/2006/main" xmlns:r="http://schemas.openxmlformats.org/officeDocument/2006/relationships" xmlns:p="http://schemas.openxmlformats.org/presentationml/2006/main">
  <p:tag name="ISLIDE.ICON" val="#46247;"/>
</p:tagLst>
</file>

<file path=ppt/tags/tag31.xml><?xml version="1.0" encoding="utf-8"?>
<p:tagLst xmlns:a="http://schemas.openxmlformats.org/drawingml/2006/main" xmlns:r="http://schemas.openxmlformats.org/officeDocument/2006/relationships" xmlns:p="http://schemas.openxmlformats.org/presentationml/2006/main">
  <p:tag name="ISLIDE.ICON" val="#46247;"/>
</p:tagLst>
</file>

<file path=ppt/tags/tag32.xml><?xml version="1.0" encoding="utf-8"?>
<p:tagLst xmlns:a="http://schemas.openxmlformats.org/drawingml/2006/main" xmlns:r="http://schemas.openxmlformats.org/officeDocument/2006/relationships" xmlns:p="http://schemas.openxmlformats.org/presentationml/2006/main">
  <p:tag name="ISLIDE.ICON" val="#46247;"/>
</p:tagLst>
</file>

<file path=ppt/tags/tag33.xml><?xml version="1.0" encoding="utf-8"?>
<p:tagLst xmlns:a="http://schemas.openxmlformats.org/drawingml/2006/main" xmlns:r="http://schemas.openxmlformats.org/officeDocument/2006/relationships" xmlns:p="http://schemas.openxmlformats.org/presentationml/2006/main">
  <p:tag name="ISLIDE.ICON" val="#46247;"/>
</p:tagLst>
</file>

<file path=ppt/tags/tag34.xml><?xml version="1.0" encoding="utf-8"?>
<p:tagLst xmlns:a="http://schemas.openxmlformats.org/drawingml/2006/main" xmlns:r="http://schemas.openxmlformats.org/officeDocument/2006/relationships" xmlns:p="http://schemas.openxmlformats.org/presentationml/2006/main">
  <p:tag name="ISLIDE.ICON" val="#46247;"/>
</p:tagLst>
</file>

<file path=ppt/tags/tag35.xml><?xml version="1.0" encoding="utf-8"?>
<p:tagLst xmlns:a="http://schemas.openxmlformats.org/drawingml/2006/main" xmlns:r="http://schemas.openxmlformats.org/officeDocument/2006/relationships" xmlns:p="http://schemas.openxmlformats.org/presentationml/2006/main">
  <p:tag name="ISLIDE.ICON" val="#46247;"/>
</p:tagLst>
</file>

<file path=ppt/tags/tag3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ISLIDE.ICON" val="#46247;"/>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ISLIDE.ICON" val="#46247;"/>
</p:tagLst>
</file>

<file path=ppt/tags/tag46.xml><?xml version="1.0" encoding="utf-8"?>
<p:tagLst xmlns:a="http://schemas.openxmlformats.org/drawingml/2006/main" xmlns:r="http://schemas.openxmlformats.org/officeDocument/2006/relationships" xmlns:p="http://schemas.openxmlformats.org/presentationml/2006/main">
  <p:tag name="ISLIDE.ICON" val="#46247;"/>
</p:tagLst>
</file>

<file path=ppt/tags/tag47.xml><?xml version="1.0" encoding="utf-8"?>
<p:tagLst xmlns:a="http://schemas.openxmlformats.org/drawingml/2006/main" xmlns:r="http://schemas.openxmlformats.org/officeDocument/2006/relationships" xmlns:p="http://schemas.openxmlformats.org/presentationml/2006/main">
  <p:tag name="ISLIDE.ICON" val="#46247;"/>
</p:tagLst>
</file>

<file path=ppt/tags/tag48.xml><?xml version="1.0" encoding="utf-8"?>
<p:tagLst xmlns:a="http://schemas.openxmlformats.org/drawingml/2006/main" xmlns:r="http://schemas.openxmlformats.org/officeDocument/2006/relationships" xmlns:p="http://schemas.openxmlformats.org/presentationml/2006/main">
  <p:tag name="ISLIDE.ICON" val="#46247;"/>
</p:tagLst>
</file>

<file path=ppt/tags/tag49.xml><?xml version="1.0" encoding="utf-8"?>
<p:tagLst xmlns:a="http://schemas.openxmlformats.org/drawingml/2006/main" xmlns:r="http://schemas.openxmlformats.org/officeDocument/2006/relationships" xmlns:p="http://schemas.openxmlformats.org/presentationml/2006/main">
  <p:tag name="ISLIDE.ICON" val="#46247;"/>
</p:tagLst>
</file>

<file path=ppt/tags/tag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0.xml><?xml version="1.0" encoding="utf-8"?>
<p:tagLst xmlns:a="http://schemas.openxmlformats.org/drawingml/2006/main" xmlns:r="http://schemas.openxmlformats.org/officeDocument/2006/relationships" xmlns:p="http://schemas.openxmlformats.org/presentationml/2006/main">
  <p:tag name="ISLIDE.ICON" val="#46247;"/>
</p:tagLst>
</file>

<file path=ppt/tags/tag51.xml><?xml version="1.0" encoding="utf-8"?>
<p:tagLst xmlns:a="http://schemas.openxmlformats.org/drawingml/2006/main" xmlns:r="http://schemas.openxmlformats.org/officeDocument/2006/relationships" xmlns:p="http://schemas.openxmlformats.org/presentationml/2006/main">
  <p:tag name="ISLIDE.ICON" val="#46247;"/>
</p:tagLst>
</file>

<file path=ppt/tags/tag52.xml><?xml version="1.0" encoding="utf-8"?>
<p:tagLst xmlns:a="http://schemas.openxmlformats.org/drawingml/2006/main" xmlns:r="http://schemas.openxmlformats.org/officeDocument/2006/relationships" xmlns:p="http://schemas.openxmlformats.org/presentationml/2006/main">
  <p:tag name="ISLIDE.ICON" val="#46247;"/>
</p:tagLst>
</file>

<file path=ppt/tags/tag53.xml><?xml version="1.0" encoding="utf-8"?>
<p:tagLst xmlns:a="http://schemas.openxmlformats.org/drawingml/2006/main" xmlns:r="http://schemas.openxmlformats.org/officeDocument/2006/relationships" xmlns:p="http://schemas.openxmlformats.org/presentationml/2006/main">
  <p:tag name="ISLIDE.ICON" val="#46247;"/>
</p:tagLst>
</file>

<file path=ppt/tags/tag54.xml><?xml version="1.0" encoding="utf-8"?>
<p:tagLst xmlns:a="http://schemas.openxmlformats.org/drawingml/2006/main" xmlns:r="http://schemas.openxmlformats.org/officeDocument/2006/relationships" xmlns:p="http://schemas.openxmlformats.org/presentationml/2006/main">
  <p:tag name="ISLIDE.ICON" val="#46247;"/>
</p:tagLst>
</file>

<file path=ppt/tags/tag55.xml><?xml version="1.0" encoding="utf-8"?>
<p:tagLst xmlns:a="http://schemas.openxmlformats.org/drawingml/2006/main" xmlns:r="http://schemas.openxmlformats.org/officeDocument/2006/relationships" xmlns:p="http://schemas.openxmlformats.org/presentationml/2006/main">
  <p:tag name="ISLIDE.ICON" val="#46247;"/>
</p:tagLst>
</file>

<file path=ppt/tags/tag56.xml><?xml version="1.0" encoding="utf-8"?>
<p:tagLst xmlns:a="http://schemas.openxmlformats.org/drawingml/2006/main" xmlns:r="http://schemas.openxmlformats.org/officeDocument/2006/relationships" xmlns:p="http://schemas.openxmlformats.org/presentationml/2006/main">
  <p:tag name="ISLIDE.ICON" val="#46247;"/>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ISLIDE.ICON" val="#46247;"/>
</p:tagLst>
</file>

<file path=ppt/tags/tag92.xml><?xml version="1.0" encoding="utf-8"?>
<p:tagLst xmlns:a="http://schemas.openxmlformats.org/drawingml/2006/main" xmlns:r="http://schemas.openxmlformats.org/officeDocument/2006/relationships" xmlns:p="http://schemas.openxmlformats.org/presentationml/2006/main">
  <p:tag name="ISLIDE.ICON" val="#46247;"/>
</p:tagLst>
</file>

<file path=ppt/tags/tag93.xml><?xml version="1.0" encoding="utf-8"?>
<p:tagLst xmlns:a="http://schemas.openxmlformats.org/drawingml/2006/main" xmlns:r="http://schemas.openxmlformats.org/officeDocument/2006/relationships" xmlns:p="http://schemas.openxmlformats.org/presentationml/2006/main">
  <p:tag name="ISLIDE.ICON" val="#46247;"/>
</p:tagLst>
</file>

<file path=ppt/tags/tag94.xml><?xml version="1.0" encoding="utf-8"?>
<p:tagLst xmlns:a="http://schemas.openxmlformats.org/drawingml/2006/main" xmlns:r="http://schemas.openxmlformats.org/officeDocument/2006/relationships" xmlns:p="http://schemas.openxmlformats.org/presentationml/2006/main">
  <p:tag name="ISLIDE.ICON" val="#46247;"/>
</p:tagLst>
</file>

<file path=ppt/tags/tag9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solidFill>
            <a:schemeClr val="accent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自定义 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AE282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AE282F"/>
      </a:accent1>
      <a:accent2>
        <a:srgbClr val="C6686D"/>
      </a:accent2>
      <a:accent3>
        <a:srgbClr val="DBA1A4"/>
      </a:accent3>
      <a:accent4>
        <a:srgbClr val="ECCDCF"/>
      </a:accent4>
      <a:accent5>
        <a:srgbClr val="F7ECEC"/>
      </a:accent5>
      <a:accent6>
        <a:srgbClr val="9D1223"/>
      </a:accent6>
      <a:hlink>
        <a:srgbClr val="AE282F"/>
      </a:hlink>
      <a:folHlink>
        <a:srgbClr val="AE282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2420</TotalTime>
  <Words>6719</Words>
  <Application>Microsoft Office PowerPoint</Application>
  <PresentationFormat>宽屏</PresentationFormat>
  <Paragraphs>593</Paragraphs>
  <Slides>67</Slides>
  <Notes>60</Notes>
  <HiddenSlides>0</HiddenSlides>
  <MMClips>0</MMClips>
  <ScaleCrop>false</ScaleCrop>
  <HeadingPairs>
    <vt:vector size="6" baseType="variant">
      <vt:variant>
        <vt:lpstr>已用的字体</vt:lpstr>
      </vt:variant>
      <vt:variant>
        <vt:i4>7</vt:i4>
      </vt:variant>
      <vt:variant>
        <vt:lpstr>主题</vt:lpstr>
      </vt:variant>
      <vt:variant>
        <vt:i4>7</vt:i4>
      </vt:variant>
      <vt:variant>
        <vt:lpstr>幻灯片标题</vt:lpstr>
      </vt:variant>
      <vt:variant>
        <vt:i4>67</vt:i4>
      </vt:variant>
    </vt:vector>
  </HeadingPairs>
  <TitlesOfParts>
    <vt:vector size="81" baseType="lpstr">
      <vt:lpstr>等线</vt:lpstr>
      <vt:lpstr>微软雅黑</vt:lpstr>
      <vt:lpstr>微软雅黑</vt:lpstr>
      <vt:lpstr>Arial</vt:lpstr>
      <vt:lpstr>Calibri</vt:lpstr>
      <vt:lpstr>Calibri Light</vt:lpstr>
      <vt:lpstr>Wingdings</vt:lpstr>
      <vt:lpstr>Office 主题​​</vt:lpstr>
      <vt:lpstr>2_Office 主题​​</vt:lpstr>
      <vt:lpstr>1_Office 主题​​</vt:lpstr>
      <vt:lpstr>自定义设计方案</vt:lpstr>
      <vt:lpstr>Office Theme</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shili wang</dc:creator>
  <cp:lastModifiedBy>晟明 胡</cp:lastModifiedBy>
  <cp:revision>544</cp:revision>
  <dcterms:created xsi:type="dcterms:W3CDTF">2020-04-16T03:52:00Z</dcterms:created>
  <dcterms:modified xsi:type="dcterms:W3CDTF">2025-11-18T14:39:46Z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467E6A05723B40759C32EE8CB85AF8BE</vt:lpwstr>
  </property>
</Properties>
</file>